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aleway"/>
      <p:regular r:id="rId18"/>
      <p:bold r:id="rId19"/>
      <p:italic r:id="rId20"/>
      <p:boldItalic r:id="rId21"/>
    </p:embeddedFont>
    <p:embeddedFont>
      <p:font typeface="Caveat"/>
      <p:regular r:id="rId22"/>
      <p:bold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italic.fntdata"/><Relationship Id="rId22" Type="http://schemas.openxmlformats.org/officeDocument/2006/relationships/font" Target="fonts/Caveat-regular.fntdata"/><Relationship Id="rId21" Type="http://schemas.openxmlformats.org/officeDocument/2006/relationships/font" Target="fonts/Raleway-boldItalic.fntdata"/><Relationship Id="rId24" Type="http://schemas.openxmlformats.org/officeDocument/2006/relationships/font" Target="fonts/Lato-regular.fntdata"/><Relationship Id="rId23" Type="http://schemas.openxmlformats.org/officeDocument/2006/relationships/font" Target="fonts/Cavea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bold.fntdata"/><Relationship Id="rId18" Type="http://schemas.openxmlformats.org/officeDocument/2006/relationships/font" Target="fonts/Raleway-regular.fntdata"/></Relationships>
</file>

<file path=ppt/media/image1.pn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fe003ff4d7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fe003ff4d7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fe003ff4d7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fe003ff4d7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fe003ff4d7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fe003ff4d7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fe003ff4d7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fe003ff4d7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fda47473e5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fda47473e5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fe003ff4d7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fe003ff4d7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fe003ff4d7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fe003ff4d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fe003ff4d7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fe003ff4d7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fe003ff4d7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fe003ff4d7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fe003ff4d7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fe003ff4d7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fe003ff4d7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fe003ff4d7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11.png"/><Relationship Id="rId5"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nvSpPr>
        <p:spPr>
          <a:xfrm>
            <a:off x="817075" y="1098350"/>
            <a:ext cx="133800" cy="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pic>
        <p:nvPicPr>
          <p:cNvPr id="87" name="Google Shape;87;p13"/>
          <p:cNvPicPr preferRelativeResize="0"/>
          <p:nvPr/>
        </p:nvPicPr>
        <p:blipFill>
          <a:blip r:embed="rId3">
            <a:alphaModFix/>
          </a:blip>
          <a:stretch>
            <a:fillRect/>
          </a:stretch>
        </p:blipFill>
        <p:spPr>
          <a:xfrm>
            <a:off x="0" y="-228625"/>
            <a:ext cx="9211850" cy="5372125"/>
          </a:xfrm>
          <a:prstGeom prst="rect">
            <a:avLst/>
          </a:prstGeom>
          <a:noFill/>
          <a:ln>
            <a:noFill/>
          </a:ln>
        </p:spPr>
      </p:pic>
      <p:sp>
        <p:nvSpPr>
          <p:cNvPr id="88" name="Google Shape;88;p13"/>
          <p:cNvSpPr txBox="1"/>
          <p:nvPr/>
        </p:nvSpPr>
        <p:spPr>
          <a:xfrm rot="-1754712">
            <a:off x="734999" y="1831800"/>
            <a:ext cx="1489106" cy="723545"/>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500">
                <a:latin typeface="Caveat"/>
                <a:ea typeface="Caveat"/>
                <a:cs typeface="Caveat"/>
                <a:sym typeface="Caveat"/>
              </a:rPr>
              <a:t>DATA</a:t>
            </a:r>
            <a:endParaRPr b="1" sz="3500">
              <a:latin typeface="Caveat"/>
              <a:ea typeface="Caveat"/>
              <a:cs typeface="Caveat"/>
              <a:sym typeface="Caveat"/>
            </a:endParaRPr>
          </a:p>
        </p:txBody>
      </p:sp>
      <p:sp>
        <p:nvSpPr>
          <p:cNvPr id="89" name="Google Shape;89;p13"/>
          <p:cNvSpPr txBox="1"/>
          <p:nvPr/>
        </p:nvSpPr>
        <p:spPr>
          <a:xfrm rot="-1683686">
            <a:off x="4497934" y="3504551"/>
            <a:ext cx="3478182" cy="677224"/>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200">
                <a:solidFill>
                  <a:schemeClr val="dk2"/>
                </a:solidFill>
                <a:latin typeface="Caveat"/>
                <a:ea typeface="Caveat"/>
                <a:cs typeface="Caveat"/>
                <a:sym typeface="Caveat"/>
              </a:rPr>
              <a:t>INSIGHTS</a:t>
            </a:r>
            <a:endParaRPr b="1" sz="3200">
              <a:solidFill>
                <a:schemeClr val="dk2"/>
              </a:solidFill>
              <a:latin typeface="Caveat"/>
              <a:ea typeface="Caveat"/>
              <a:cs typeface="Caveat"/>
              <a:sym typeface="Cave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2"/>
          <p:cNvSpPr txBox="1"/>
          <p:nvPr>
            <p:ph type="title"/>
          </p:nvPr>
        </p:nvSpPr>
        <p:spPr>
          <a:xfrm>
            <a:off x="729450" y="6042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1640"/>
              <a:t>Leading Product Categories by Sales Volume</a:t>
            </a:r>
            <a:endParaRPr sz="1640"/>
          </a:p>
        </p:txBody>
      </p:sp>
      <p:sp>
        <p:nvSpPr>
          <p:cNvPr id="189" name="Google Shape;189;p22"/>
          <p:cNvSpPr txBox="1"/>
          <p:nvPr/>
        </p:nvSpPr>
        <p:spPr>
          <a:xfrm>
            <a:off x="847725" y="1238250"/>
            <a:ext cx="6953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accent1"/>
                </a:solidFill>
                <a:latin typeface="Lato"/>
                <a:ea typeface="Lato"/>
                <a:cs typeface="Lato"/>
                <a:sym typeface="Lato"/>
              </a:rPr>
              <a:t>Technique Used:                                                                                                                                                                          </a:t>
            </a:r>
            <a:endParaRPr b="1" sz="1300">
              <a:solidFill>
                <a:schemeClr val="accent1"/>
              </a:solidFill>
              <a:latin typeface="Lato"/>
              <a:ea typeface="Lato"/>
              <a:cs typeface="Lato"/>
              <a:sym typeface="Lato"/>
            </a:endParaRPr>
          </a:p>
        </p:txBody>
      </p:sp>
      <p:sp>
        <p:nvSpPr>
          <p:cNvPr id="190" name="Google Shape;190;p22"/>
          <p:cNvSpPr txBox="1"/>
          <p:nvPr/>
        </p:nvSpPr>
        <p:spPr>
          <a:xfrm>
            <a:off x="847725" y="2270025"/>
            <a:ext cx="6953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accent1"/>
                </a:solidFill>
                <a:latin typeface="Lato"/>
                <a:ea typeface="Lato"/>
                <a:cs typeface="Lato"/>
                <a:sym typeface="Lato"/>
              </a:rPr>
              <a:t>Results:</a:t>
            </a:r>
            <a:endParaRPr b="1" sz="1300">
              <a:solidFill>
                <a:schemeClr val="accent1"/>
              </a:solidFill>
              <a:latin typeface="Lato"/>
              <a:ea typeface="Lato"/>
              <a:cs typeface="Lato"/>
              <a:sym typeface="Lato"/>
            </a:endParaRPr>
          </a:p>
        </p:txBody>
      </p:sp>
      <p:sp>
        <p:nvSpPr>
          <p:cNvPr id="191" name="Google Shape;191;p22"/>
          <p:cNvSpPr txBox="1"/>
          <p:nvPr/>
        </p:nvSpPr>
        <p:spPr>
          <a:xfrm>
            <a:off x="847725" y="2469775"/>
            <a:ext cx="8164500" cy="845100"/>
          </a:xfrm>
          <a:prstGeom prst="rect">
            <a:avLst/>
          </a:prstGeom>
          <a:noFill/>
          <a:ln>
            <a:noFill/>
          </a:ln>
        </p:spPr>
        <p:txBody>
          <a:bodyPr anchorCtr="0" anchor="t" bIns="91425" lIns="91425" spcFirstLastPara="1" rIns="91425" wrap="square" tIns="91425">
            <a:spAutoFit/>
          </a:bodyPr>
          <a:lstStyle/>
          <a:p>
            <a:pPr indent="457200" lvl="0" marL="0" rtl="0" algn="l">
              <a:lnSpc>
                <a:spcPct val="115000"/>
              </a:lnSpc>
              <a:spcBef>
                <a:spcPts val="1200"/>
              </a:spcBef>
              <a:spcAft>
                <a:spcPts val="1200"/>
              </a:spcAft>
              <a:buNone/>
            </a:pPr>
            <a:r>
              <a:rPr lang="en" sz="1300">
                <a:solidFill>
                  <a:schemeClr val="accent1"/>
                </a:solidFill>
                <a:latin typeface="Lato"/>
                <a:ea typeface="Lato"/>
                <a:cs typeface="Lato"/>
                <a:sym typeface="Lato"/>
              </a:rPr>
              <a:t>We identified computers as the top-performing product category and TV and video as the least performing. This insight allows us to manage inventory more effectively by prioritizing stock for high-demand items.</a:t>
            </a:r>
            <a:endParaRPr sz="1300">
              <a:solidFill>
                <a:schemeClr val="accent1"/>
              </a:solidFill>
              <a:latin typeface="Lato"/>
              <a:ea typeface="Lato"/>
              <a:cs typeface="Lato"/>
              <a:sym typeface="Lato"/>
            </a:endParaRPr>
          </a:p>
        </p:txBody>
      </p:sp>
      <p:sp>
        <p:nvSpPr>
          <p:cNvPr id="192" name="Google Shape;192;p22"/>
          <p:cNvSpPr txBox="1"/>
          <p:nvPr/>
        </p:nvSpPr>
        <p:spPr>
          <a:xfrm>
            <a:off x="1000125" y="3413025"/>
            <a:ext cx="6953400" cy="3849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b="1" lang="en" sz="1300">
                <a:solidFill>
                  <a:schemeClr val="accent1"/>
                </a:solidFill>
                <a:latin typeface="Lato"/>
                <a:ea typeface="Lato"/>
                <a:cs typeface="Lato"/>
                <a:sym typeface="Lato"/>
              </a:rPr>
              <a:t>			         Discussion:</a:t>
            </a:r>
            <a:endParaRPr b="1" sz="1300">
              <a:solidFill>
                <a:schemeClr val="accent1"/>
              </a:solidFill>
              <a:latin typeface="Lato"/>
              <a:ea typeface="Lato"/>
              <a:cs typeface="Lato"/>
              <a:sym typeface="Lato"/>
            </a:endParaRPr>
          </a:p>
        </p:txBody>
      </p:sp>
      <p:sp>
        <p:nvSpPr>
          <p:cNvPr id="193" name="Google Shape;193;p22"/>
          <p:cNvSpPr txBox="1"/>
          <p:nvPr/>
        </p:nvSpPr>
        <p:spPr>
          <a:xfrm>
            <a:off x="1000125" y="3688975"/>
            <a:ext cx="8012100" cy="1075200"/>
          </a:xfrm>
          <a:prstGeom prst="rect">
            <a:avLst/>
          </a:prstGeom>
          <a:noFill/>
          <a:ln>
            <a:noFill/>
          </a:ln>
        </p:spPr>
        <p:txBody>
          <a:bodyPr anchorCtr="0" anchor="t" bIns="91425" lIns="91425" spcFirstLastPara="1" rIns="91425" wrap="square" tIns="91425">
            <a:spAutoFit/>
          </a:bodyPr>
          <a:lstStyle/>
          <a:p>
            <a:pPr indent="457200" lvl="0" marL="2286000" rtl="0" algn="l">
              <a:lnSpc>
                <a:spcPct val="115000"/>
              </a:lnSpc>
              <a:spcBef>
                <a:spcPts val="0"/>
              </a:spcBef>
              <a:spcAft>
                <a:spcPts val="1200"/>
              </a:spcAft>
              <a:buNone/>
            </a:pPr>
            <a:r>
              <a:rPr lang="en" sz="1300">
                <a:solidFill>
                  <a:schemeClr val="accent1"/>
                </a:solidFill>
                <a:latin typeface="Lato"/>
                <a:ea typeface="Lato"/>
                <a:cs typeface="Lato"/>
                <a:sym typeface="Lato"/>
              </a:rPr>
              <a:t>We need to to take some specific actions like                                     1:Inventory Management(Increase for high demand </a:t>
            </a:r>
            <a:r>
              <a:rPr lang="en" sz="1300">
                <a:solidFill>
                  <a:schemeClr val="accent1"/>
                </a:solidFill>
                <a:latin typeface="Lato"/>
                <a:ea typeface="Lato"/>
                <a:cs typeface="Lato"/>
                <a:sym typeface="Lato"/>
              </a:rPr>
              <a:t>decrease for least</a:t>
            </a:r>
            <a:r>
              <a:rPr lang="en" sz="1300">
                <a:solidFill>
                  <a:schemeClr val="accent1"/>
                </a:solidFill>
                <a:latin typeface="Lato"/>
                <a:ea typeface="Lato"/>
                <a:cs typeface="Lato"/>
                <a:sym typeface="Lato"/>
              </a:rPr>
              <a:t> )                                                                                                2:</a:t>
            </a:r>
            <a:r>
              <a:rPr lang="en" sz="1300">
                <a:solidFill>
                  <a:schemeClr val="accent1"/>
                </a:solidFill>
                <a:latin typeface="Lato"/>
                <a:ea typeface="Lato"/>
                <a:cs typeface="Lato"/>
                <a:sym typeface="Lato"/>
              </a:rPr>
              <a:t>Customer Feedback</a:t>
            </a:r>
            <a:r>
              <a:rPr lang="en" sz="1300">
                <a:solidFill>
                  <a:schemeClr val="accent1"/>
                </a:solidFill>
                <a:latin typeface="Lato"/>
                <a:ea typeface="Lato"/>
                <a:cs typeface="Lato"/>
                <a:sym typeface="Lato"/>
              </a:rPr>
              <a:t>(</a:t>
            </a:r>
            <a:r>
              <a:rPr lang="en" sz="1300">
                <a:solidFill>
                  <a:schemeClr val="accent1"/>
                </a:solidFill>
                <a:latin typeface="Lato"/>
                <a:ea typeface="Lato"/>
                <a:cs typeface="Lato"/>
                <a:sym typeface="Lato"/>
              </a:rPr>
              <a:t>understand the reasons for low performance</a:t>
            </a:r>
            <a:r>
              <a:rPr lang="en" sz="1300">
                <a:solidFill>
                  <a:schemeClr val="accent1"/>
                </a:solidFill>
                <a:latin typeface="Lato"/>
                <a:ea typeface="Lato"/>
                <a:cs typeface="Lato"/>
                <a:sym typeface="Lato"/>
              </a:rPr>
              <a:t>)                                                                                                                                                                  3:</a:t>
            </a:r>
            <a:r>
              <a:rPr lang="en" sz="1300">
                <a:solidFill>
                  <a:schemeClr val="accent1"/>
                </a:solidFill>
                <a:latin typeface="Lato"/>
                <a:ea typeface="Lato"/>
                <a:cs typeface="Lato"/>
                <a:sym typeface="Lato"/>
              </a:rPr>
              <a:t>Marketing and Promotions</a:t>
            </a:r>
            <a:endParaRPr sz="1300">
              <a:solidFill>
                <a:schemeClr val="accent1"/>
              </a:solidFill>
              <a:latin typeface="Lato"/>
              <a:ea typeface="Lato"/>
              <a:cs typeface="Lato"/>
              <a:sym typeface="Lato"/>
            </a:endParaRPr>
          </a:p>
        </p:txBody>
      </p:sp>
      <p:sp>
        <p:nvSpPr>
          <p:cNvPr id="194" name="Google Shape;194;p22"/>
          <p:cNvSpPr txBox="1"/>
          <p:nvPr/>
        </p:nvSpPr>
        <p:spPr>
          <a:xfrm>
            <a:off x="847725" y="1525400"/>
            <a:ext cx="6953400" cy="8451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lang="en" sz="1300">
                <a:solidFill>
                  <a:schemeClr val="accent1"/>
                </a:solidFill>
                <a:latin typeface="Lato"/>
                <a:ea typeface="Lato"/>
                <a:cs typeface="Lato"/>
                <a:sym typeface="Lato"/>
              </a:rPr>
              <a:t>JOIN : In SQL it combines rows from two or more tables based on a related column. GROUP BY: Groups the data by a specific column (category in this case).                                                                                                        ORDER BY: Orders the results by a specified column.</a:t>
            </a:r>
            <a:endParaRPr sz="1300">
              <a:solidFill>
                <a:schemeClr val="accent1"/>
              </a:solidFill>
              <a:latin typeface="Lato"/>
              <a:ea typeface="Lato"/>
              <a:cs typeface="Lato"/>
              <a:sym typeface="Lato"/>
            </a:endParaRPr>
          </a:p>
        </p:txBody>
      </p:sp>
      <p:pic>
        <p:nvPicPr>
          <p:cNvPr id="195" name="Google Shape;195;p22"/>
          <p:cNvPicPr preferRelativeResize="0"/>
          <p:nvPr/>
        </p:nvPicPr>
        <p:blipFill>
          <a:blip r:embed="rId3">
            <a:alphaModFix/>
          </a:blip>
          <a:stretch>
            <a:fillRect/>
          </a:stretch>
        </p:blipFill>
        <p:spPr>
          <a:xfrm>
            <a:off x="0" y="3413025"/>
            <a:ext cx="3076394" cy="17304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3"/>
          <p:cNvSpPr txBox="1"/>
          <p:nvPr>
            <p:ph type="title"/>
          </p:nvPr>
        </p:nvSpPr>
        <p:spPr>
          <a:xfrm>
            <a:off x="577050" y="6042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40"/>
              <a:t>Store Performance Analysis: Insights on Total Profit</a:t>
            </a:r>
            <a:endParaRPr sz="1640"/>
          </a:p>
        </p:txBody>
      </p:sp>
      <p:sp>
        <p:nvSpPr>
          <p:cNvPr id="201" name="Google Shape;201;p23"/>
          <p:cNvSpPr txBox="1"/>
          <p:nvPr/>
        </p:nvSpPr>
        <p:spPr>
          <a:xfrm>
            <a:off x="542925" y="1238250"/>
            <a:ext cx="6953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accent1"/>
                </a:solidFill>
                <a:latin typeface="Lato"/>
                <a:ea typeface="Lato"/>
                <a:cs typeface="Lato"/>
                <a:sym typeface="Lato"/>
              </a:rPr>
              <a:t>Technique Used:                                                                                                                                                                          </a:t>
            </a:r>
            <a:endParaRPr b="1" sz="1300">
              <a:solidFill>
                <a:schemeClr val="accent1"/>
              </a:solidFill>
              <a:latin typeface="Lato"/>
              <a:ea typeface="Lato"/>
              <a:cs typeface="Lato"/>
              <a:sym typeface="Lato"/>
            </a:endParaRPr>
          </a:p>
        </p:txBody>
      </p:sp>
      <p:sp>
        <p:nvSpPr>
          <p:cNvPr id="202" name="Google Shape;202;p23"/>
          <p:cNvSpPr txBox="1"/>
          <p:nvPr/>
        </p:nvSpPr>
        <p:spPr>
          <a:xfrm>
            <a:off x="619125" y="2498625"/>
            <a:ext cx="6953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accent1"/>
                </a:solidFill>
                <a:latin typeface="Lato"/>
                <a:ea typeface="Lato"/>
                <a:cs typeface="Lato"/>
                <a:sym typeface="Lato"/>
              </a:rPr>
              <a:t>Results:</a:t>
            </a:r>
            <a:endParaRPr b="1" sz="1300">
              <a:solidFill>
                <a:schemeClr val="accent1"/>
              </a:solidFill>
              <a:latin typeface="Lato"/>
              <a:ea typeface="Lato"/>
              <a:cs typeface="Lato"/>
              <a:sym typeface="Lato"/>
            </a:endParaRPr>
          </a:p>
        </p:txBody>
      </p:sp>
      <p:sp>
        <p:nvSpPr>
          <p:cNvPr id="203" name="Google Shape;203;p23"/>
          <p:cNvSpPr txBox="1"/>
          <p:nvPr/>
        </p:nvSpPr>
        <p:spPr>
          <a:xfrm>
            <a:off x="542925" y="2698375"/>
            <a:ext cx="8164500" cy="845100"/>
          </a:xfrm>
          <a:prstGeom prst="rect">
            <a:avLst/>
          </a:prstGeom>
          <a:noFill/>
          <a:ln>
            <a:noFill/>
          </a:ln>
        </p:spPr>
        <p:txBody>
          <a:bodyPr anchorCtr="0" anchor="t" bIns="91425" lIns="91425" spcFirstLastPara="1" rIns="91425" wrap="square" tIns="91425">
            <a:spAutoFit/>
          </a:bodyPr>
          <a:lstStyle/>
          <a:p>
            <a:pPr indent="457200" lvl="0" marL="0" rtl="0" algn="l">
              <a:lnSpc>
                <a:spcPct val="115000"/>
              </a:lnSpc>
              <a:spcBef>
                <a:spcPts val="1200"/>
              </a:spcBef>
              <a:spcAft>
                <a:spcPts val="1200"/>
              </a:spcAft>
              <a:buNone/>
            </a:pPr>
            <a:r>
              <a:rPr lang="en" sz="1300">
                <a:solidFill>
                  <a:schemeClr val="accent1"/>
                </a:solidFill>
                <a:latin typeface="Lato"/>
                <a:ea typeface="Lato"/>
                <a:cs typeface="Lato"/>
                <a:sym typeface="Lato"/>
              </a:rPr>
              <a:t>The performance gap between the least and average-performing stores is significant. Store 2 in Australia requires particular attention to either improve its performance or </a:t>
            </a:r>
            <a:r>
              <a:rPr lang="en" sz="1300">
                <a:solidFill>
                  <a:schemeClr val="accent1"/>
                </a:solidFill>
                <a:latin typeface="Lato"/>
                <a:ea typeface="Lato"/>
                <a:cs typeface="Lato"/>
                <a:sym typeface="Lato"/>
              </a:rPr>
              <a:t>consider</a:t>
            </a:r>
            <a:r>
              <a:rPr lang="en" sz="1300">
                <a:solidFill>
                  <a:schemeClr val="accent1"/>
                </a:solidFill>
                <a:latin typeface="Lato"/>
                <a:ea typeface="Lato"/>
                <a:cs typeface="Lato"/>
                <a:sym typeface="Lato"/>
              </a:rPr>
              <a:t> </a:t>
            </a:r>
            <a:r>
              <a:rPr lang="en" sz="1300">
                <a:solidFill>
                  <a:schemeClr val="accent1"/>
                </a:solidFill>
                <a:latin typeface="Lato"/>
                <a:ea typeface="Lato"/>
                <a:cs typeface="Lato"/>
                <a:sym typeface="Lato"/>
              </a:rPr>
              <a:t>     </a:t>
            </a:r>
            <a:r>
              <a:rPr lang="en" sz="1300">
                <a:solidFill>
                  <a:schemeClr val="accent1"/>
                </a:solidFill>
                <a:latin typeface="Lato"/>
                <a:ea typeface="Lato"/>
                <a:cs typeface="Lato"/>
                <a:sym typeface="Lato"/>
              </a:rPr>
              <a:t>                                                                                   closure, as Australia also ranks lowest in country-wise performance.</a:t>
            </a:r>
            <a:endParaRPr sz="1300">
              <a:solidFill>
                <a:schemeClr val="accent1"/>
              </a:solidFill>
              <a:latin typeface="Lato"/>
              <a:ea typeface="Lato"/>
              <a:cs typeface="Lato"/>
              <a:sym typeface="Lato"/>
            </a:endParaRPr>
          </a:p>
        </p:txBody>
      </p:sp>
      <p:sp>
        <p:nvSpPr>
          <p:cNvPr id="204" name="Google Shape;204;p23"/>
          <p:cNvSpPr txBox="1"/>
          <p:nvPr/>
        </p:nvSpPr>
        <p:spPr>
          <a:xfrm>
            <a:off x="-1514475" y="3413025"/>
            <a:ext cx="6953400" cy="3849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b="1" lang="en" sz="1300">
                <a:solidFill>
                  <a:schemeClr val="accent1"/>
                </a:solidFill>
                <a:latin typeface="Lato"/>
                <a:ea typeface="Lato"/>
                <a:cs typeface="Lato"/>
                <a:sym typeface="Lato"/>
              </a:rPr>
              <a:t>			         Discussion:</a:t>
            </a:r>
            <a:endParaRPr b="1" sz="1300">
              <a:solidFill>
                <a:schemeClr val="accent1"/>
              </a:solidFill>
              <a:latin typeface="Lato"/>
              <a:ea typeface="Lato"/>
              <a:cs typeface="Lato"/>
              <a:sym typeface="Lato"/>
            </a:endParaRPr>
          </a:p>
        </p:txBody>
      </p:sp>
      <p:sp>
        <p:nvSpPr>
          <p:cNvPr id="205" name="Google Shape;205;p23"/>
          <p:cNvSpPr txBox="1"/>
          <p:nvPr/>
        </p:nvSpPr>
        <p:spPr>
          <a:xfrm>
            <a:off x="-1743075" y="3688975"/>
            <a:ext cx="8238300" cy="1305300"/>
          </a:xfrm>
          <a:prstGeom prst="rect">
            <a:avLst/>
          </a:prstGeom>
          <a:noFill/>
          <a:ln>
            <a:noFill/>
          </a:ln>
        </p:spPr>
        <p:txBody>
          <a:bodyPr anchorCtr="0" anchor="t" bIns="91425" lIns="91425" spcFirstLastPara="1" rIns="91425" wrap="square" tIns="91425">
            <a:spAutoFit/>
          </a:bodyPr>
          <a:lstStyle/>
          <a:p>
            <a:pPr indent="457200" lvl="0" marL="2286000" rtl="0" algn="l">
              <a:lnSpc>
                <a:spcPct val="115000"/>
              </a:lnSpc>
              <a:spcBef>
                <a:spcPts val="0"/>
              </a:spcBef>
              <a:spcAft>
                <a:spcPts val="1200"/>
              </a:spcAft>
              <a:buNone/>
            </a:pPr>
            <a:r>
              <a:rPr lang="en" sz="1300">
                <a:solidFill>
                  <a:schemeClr val="accent1"/>
                </a:solidFill>
                <a:latin typeface="Lato"/>
                <a:ea typeface="Lato"/>
                <a:cs typeface="Lato"/>
                <a:sym typeface="Lato"/>
              </a:rPr>
              <a:t>We need to to take some specific actions like                                                    1:</a:t>
            </a:r>
            <a:r>
              <a:rPr lang="en" sz="1300">
                <a:solidFill>
                  <a:schemeClr val="accent1"/>
                </a:solidFill>
                <a:latin typeface="Lato"/>
                <a:ea typeface="Lato"/>
                <a:cs typeface="Lato"/>
                <a:sym typeface="Lato"/>
              </a:rPr>
              <a:t>Performance Review(for store 2)</a:t>
            </a:r>
            <a:r>
              <a:rPr lang="en" sz="1300">
                <a:solidFill>
                  <a:schemeClr val="accent1"/>
                </a:solidFill>
                <a:latin typeface="Lato"/>
                <a:ea typeface="Lato"/>
                <a:cs typeface="Lato"/>
                <a:sym typeface="Lato"/>
              </a:rPr>
              <a:t>                                                                                                2:</a:t>
            </a:r>
            <a:r>
              <a:rPr lang="en" sz="1300">
                <a:solidFill>
                  <a:schemeClr val="accent1"/>
                </a:solidFill>
                <a:latin typeface="Lato"/>
                <a:ea typeface="Lato"/>
                <a:cs typeface="Lato"/>
                <a:sym typeface="Lato"/>
              </a:rPr>
              <a:t>Resource Allocation(staff training, marketing budget, inventory planning)</a:t>
            </a:r>
            <a:r>
              <a:rPr lang="en" sz="1300">
                <a:solidFill>
                  <a:schemeClr val="accent1"/>
                </a:solidFill>
                <a:latin typeface="Lato"/>
                <a:ea typeface="Lato"/>
                <a:cs typeface="Lato"/>
                <a:sym typeface="Lato"/>
              </a:rPr>
              <a:t>                                                                                                                                                                  3:</a:t>
            </a:r>
            <a:r>
              <a:rPr lang="en" sz="1300">
                <a:solidFill>
                  <a:schemeClr val="accent1"/>
                </a:solidFill>
                <a:latin typeface="Lato"/>
                <a:ea typeface="Lato"/>
                <a:cs typeface="Lato"/>
                <a:sym typeface="Lato"/>
              </a:rPr>
              <a:t>Market Analysis(in australia)</a:t>
            </a:r>
            <a:r>
              <a:rPr lang="en" sz="1300">
                <a:solidFill>
                  <a:schemeClr val="accent1"/>
                </a:solidFill>
                <a:latin typeface="Lato"/>
                <a:ea typeface="Lato"/>
                <a:cs typeface="Lato"/>
                <a:sym typeface="Lato"/>
              </a:rPr>
              <a:t>                                                                                                                                                                4:</a:t>
            </a:r>
            <a:r>
              <a:rPr lang="en" sz="1300">
                <a:solidFill>
                  <a:schemeClr val="accent1"/>
                </a:solidFill>
                <a:latin typeface="Lato"/>
                <a:ea typeface="Lato"/>
                <a:cs typeface="Lato"/>
                <a:sym typeface="Lato"/>
              </a:rPr>
              <a:t>Exit Strategy(if no improvement)</a:t>
            </a:r>
            <a:endParaRPr sz="1300">
              <a:solidFill>
                <a:schemeClr val="accent1"/>
              </a:solidFill>
              <a:latin typeface="Lato"/>
              <a:ea typeface="Lato"/>
              <a:cs typeface="Lato"/>
              <a:sym typeface="Lato"/>
            </a:endParaRPr>
          </a:p>
        </p:txBody>
      </p:sp>
      <p:pic>
        <p:nvPicPr>
          <p:cNvPr id="206" name="Google Shape;206;p23"/>
          <p:cNvPicPr preferRelativeResize="0"/>
          <p:nvPr/>
        </p:nvPicPr>
        <p:blipFill>
          <a:blip r:embed="rId3">
            <a:alphaModFix/>
          </a:blip>
          <a:stretch>
            <a:fillRect/>
          </a:stretch>
        </p:blipFill>
        <p:spPr>
          <a:xfrm>
            <a:off x="6085000" y="3077875"/>
            <a:ext cx="3058999" cy="2065625"/>
          </a:xfrm>
          <a:prstGeom prst="rect">
            <a:avLst/>
          </a:prstGeom>
          <a:noFill/>
          <a:ln>
            <a:noFill/>
          </a:ln>
        </p:spPr>
      </p:pic>
      <p:sp>
        <p:nvSpPr>
          <p:cNvPr id="207" name="Google Shape;207;p23"/>
          <p:cNvSpPr txBox="1"/>
          <p:nvPr/>
        </p:nvSpPr>
        <p:spPr>
          <a:xfrm>
            <a:off x="619125" y="1525400"/>
            <a:ext cx="6953400" cy="10752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lang="en" sz="1300">
                <a:solidFill>
                  <a:schemeClr val="accent1"/>
                </a:solidFill>
                <a:latin typeface="Lato"/>
                <a:ea typeface="Lato"/>
                <a:cs typeface="Lato"/>
                <a:sym typeface="Lato"/>
              </a:rPr>
              <a:t>JOIN : In SQL it combines rows from two or more tables based on a related column.   SUBQUERY: Is an nested query within a larger query that provides intermediate results used by the main query.                                                                                                                                    GROUP BY: Groups the data by a specific column (storekey  in this case).                                                                                                        </a:t>
            </a:r>
            <a:endParaRPr sz="1300">
              <a:solidFill>
                <a:schemeClr val="accent1"/>
              </a:solidFill>
              <a:latin typeface="Lato"/>
              <a:ea typeface="Lato"/>
              <a:cs typeface="Lato"/>
              <a:sym typeface="Lato"/>
            </a:endParaRPr>
          </a:p>
        </p:txBody>
      </p:sp>
      <p:pic>
        <p:nvPicPr>
          <p:cNvPr id="208" name="Google Shape;208;p23"/>
          <p:cNvPicPr preferRelativeResize="0"/>
          <p:nvPr/>
        </p:nvPicPr>
        <p:blipFill rotWithShape="1">
          <a:blip r:embed="rId4">
            <a:alphaModFix/>
          </a:blip>
          <a:srcRect b="13562" l="4052" r="4043" t="0"/>
          <a:stretch/>
        </p:blipFill>
        <p:spPr>
          <a:xfrm>
            <a:off x="6085000" y="3077875"/>
            <a:ext cx="3059000" cy="20656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4"/>
          <p:cNvSpPr txBox="1"/>
          <p:nvPr>
            <p:ph type="title"/>
          </p:nvPr>
        </p:nvSpPr>
        <p:spPr>
          <a:xfrm>
            <a:off x="729450" y="6042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1640"/>
              <a:t>Analyzing Average Profits in USD Across Various Currencies</a:t>
            </a:r>
            <a:endParaRPr sz="1640"/>
          </a:p>
        </p:txBody>
      </p:sp>
      <p:sp>
        <p:nvSpPr>
          <p:cNvPr id="214" name="Google Shape;214;p24"/>
          <p:cNvSpPr txBox="1"/>
          <p:nvPr/>
        </p:nvSpPr>
        <p:spPr>
          <a:xfrm>
            <a:off x="847725" y="1238250"/>
            <a:ext cx="6953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accent1"/>
                </a:solidFill>
                <a:latin typeface="Lato"/>
                <a:ea typeface="Lato"/>
                <a:cs typeface="Lato"/>
                <a:sym typeface="Lato"/>
              </a:rPr>
              <a:t>Technique Used:                                                                                                                                                                          </a:t>
            </a:r>
            <a:endParaRPr b="1" sz="1300">
              <a:solidFill>
                <a:schemeClr val="accent1"/>
              </a:solidFill>
              <a:latin typeface="Lato"/>
              <a:ea typeface="Lato"/>
              <a:cs typeface="Lato"/>
              <a:sym typeface="Lato"/>
            </a:endParaRPr>
          </a:p>
        </p:txBody>
      </p:sp>
      <p:sp>
        <p:nvSpPr>
          <p:cNvPr id="215" name="Google Shape;215;p24"/>
          <p:cNvSpPr txBox="1"/>
          <p:nvPr/>
        </p:nvSpPr>
        <p:spPr>
          <a:xfrm>
            <a:off x="2676525" y="2270025"/>
            <a:ext cx="6953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accent1"/>
                </a:solidFill>
                <a:latin typeface="Lato"/>
                <a:ea typeface="Lato"/>
                <a:cs typeface="Lato"/>
                <a:sym typeface="Lato"/>
              </a:rPr>
              <a:t>Results:</a:t>
            </a:r>
            <a:endParaRPr b="1" sz="1300">
              <a:solidFill>
                <a:schemeClr val="accent1"/>
              </a:solidFill>
              <a:latin typeface="Lato"/>
              <a:ea typeface="Lato"/>
              <a:cs typeface="Lato"/>
              <a:sym typeface="Lato"/>
            </a:endParaRPr>
          </a:p>
        </p:txBody>
      </p:sp>
      <p:sp>
        <p:nvSpPr>
          <p:cNvPr id="216" name="Google Shape;216;p24"/>
          <p:cNvSpPr txBox="1"/>
          <p:nvPr/>
        </p:nvSpPr>
        <p:spPr>
          <a:xfrm>
            <a:off x="2673725" y="2469775"/>
            <a:ext cx="6338400" cy="1075200"/>
          </a:xfrm>
          <a:prstGeom prst="rect">
            <a:avLst/>
          </a:prstGeom>
          <a:noFill/>
          <a:ln>
            <a:noFill/>
          </a:ln>
        </p:spPr>
        <p:txBody>
          <a:bodyPr anchorCtr="0" anchor="t" bIns="91425" lIns="91425" spcFirstLastPara="1" rIns="91425" wrap="square" tIns="91425">
            <a:spAutoFit/>
          </a:bodyPr>
          <a:lstStyle/>
          <a:p>
            <a:pPr indent="457200" lvl="0" marL="0" rtl="0" algn="l">
              <a:lnSpc>
                <a:spcPct val="115000"/>
              </a:lnSpc>
              <a:spcBef>
                <a:spcPts val="1200"/>
              </a:spcBef>
              <a:spcAft>
                <a:spcPts val="1200"/>
              </a:spcAft>
              <a:buNone/>
            </a:pPr>
            <a:r>
              <a:rPr lang="en" sz="1300">
                <a:solidFill>
                  <a:schemeClr val="accent1"/>
                </a:solidFill>
                <a:latin typeface="Lato"/>
                <a:ea typeface="Lato"/>
                <a:cs typeface="Lato"/>
                <a:sym typeface="Lato"/>
              </a:rPr>
              <a:t>The chart and correlation analysis indicate that exchange rates may have some influence on profits, but their impact appears to be minimal in this dataset. This suggests that other factors are likely playing a more significant role in determining profits.</a:t>
            </a:r>
            <a:endParaRPr sz="1300">
              <a:solidFill>
                <a:schemeClr val="accent1"/>
              </a:solidFill>
              <a:latin typeface="Lato"/>
              <a:ea typeface="Lato"/>
              <a:cs typeface="Lato"/>
              <a:sym typeface="Lato"/>
            </a:endParaRPr>
          </a:p>
        </p:txBody>
      </p:sp>
      <p:sp>
        <p:nvSpPr>
          <p:cNvPr id="217" name="Google Shape;217;p24"/>
          <p:cNvSpPr txBox="1"/>
          <p:nvPr/>
        </p:nvSpPr>
        <p:spPr>
          <a:xfrm>
            <a:off x="542925" y="3413025"/>
            <a:ext cx="6953400" cy="3849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b="1" lang="en" sz="1300">
                <a:solidFill>
                  <a:schemeClr val="accent1"/>
                </a:solidFill>
                <a:latin typeface="Lato"/>
                <a:ea typeface="Lato"/>
                <a:cs typeface="Lato"/>
                <a:sym typeface="Lato"/>
              </a:rPr>
              <a:t>			         Discussion:</a:t>
            </a:r>
            <a:endParaRPr b="1" sz="1300">
              <a:solidFill>
                <a:schemeClr val="accent1"/>
              </a:solidFill>
              <a:latin typeface="Lato"/>
              <a:ea typeface="Lato"/>
              <a:cs typeface="Lato"/>
              <a:sym typeface="Lato"/>
            </a:endParaRPr>
          </a:p>
        </p:txBody>
      </p:sp>
      <p:sp>
        <p:nvSpPr>
          <p:cNvPr id="218" name="Google Shape;218;p24"/>
          <p:cNvSpPr txBox="1"/>
          <p:nvPr/>
        </p:nvSpPr>
        <p:spPr>
          <a:xfrm>
            <a:off x="390525" y="3688975"/>
            <a:ext cx="8012100" cy="1075200"/>
          </a:xfrm>
          <a:prstGeom prst="rect">
            <a:avLst/>
          </a:prstGeom>
          <a:noFill/>
          <a:ln>
            <a:noFill/>
          </a:ln>
        </p:spPr>
        <p:txBody>
          <a:bodyPr anchorCtr="0" anchor="t" bIns="91425" lIns="91425" spcFirstLastPara="1" rIns="91425" wrap="square" tIns="91425">
            <a:spAutoFit/>
          </a:bodyPr>
          <a:lstStyle/>
          <a:p>
            <a:pPr indent="457200" lvl="0" marL="2286000" rtl="0" algn="l">
              <a:lnSpc>
                <a:spcPct val="115000"/>
              </a:lnSpc>
              <a:spcBef>
                <a:spcPts val="0"/>
              </a:spcBef>
              <a:spcAft>
                <a:spcPts val="1200"/>
              </a:spcAft>
              <a:buNone/>
            </a:pPr>
            <a:r>
              <a:rPr lang="en" sz="1300">
                <a:solidFill>
                  <a:schemeClr val="accent1"/>
                </a:solidFill>
                <a:latin typeface="Lato"/>
                <a:ea typeface="Lato"/>
                <a:cs typeface="Lato"/>
                <a:sym typeface="Lato"/>
              </a:rPr>
              <a:t>We need to to take some specific actions like                                     1:</a:t>
            </a:r>
            <a:r>
              <a:rPr lang="en" sz="1300">
                <a:solidFill>
                  <a:schemeClr val="accent1"/>
                </a:solidFill>
                <a:latin typeface="Lato"/>
                <a:ea typeface="Lato"/>
                <a:cs typeface="Lato"/>
                <a:sym typeface="Lato"/>
              </a:rPr>
              <a:t>Diversify Revenue Streams</a:t>
            </a:r>
            <a:r>
              <a:rPr lang="en" sz="1300">
                <a:solidFill>
                  <a:schemeClr val="accent1"/>
                </a:solidFill>
                <a:latin typeface="Lato"/>
                <a:ea typeface="Lato"/>
                <a:cs typeface="Lato"/>
                <a:sym typeface="Lato"/>
              </a:rPr>
              <a:t>                                                                                                2:</a:t>
            </a:r>
            <a:r>
              <a:rPr lang="en" sz="1300">
                <a:solidFill>
                  <a:schemeClr val="accent1"/>
                </a:solidFill>
                <a:latin typeface="Lato"/>
                <a:ea typeface="Lato"/>
                <a:cs typeface="Lato"/>
                <a:sym typeface="Lato"/>
              </a:rPr>
              <a:t>Identify Key Factors</a:t>
            </a:r>
            <a:r>
              <a:rPr lang="en" sz="1300">
                <a:solidFill>
                  <a:schemeClr val="accent1"/>
                </a:solidFill>
                <a:latin typeface="Lato"/>
                <a:ea typeface="Lato"/>
                <a:cs typeface="Lato"/>
                <a:sym typeface="Lato"/>
              </a:rPr>
              <a:t>                                                                                                                                                                  3:</a:t>
            </a:r>
            <a:r>
              <a:rPr lang="en" sz="1300">
                <a:solidFill>
                  <a:schemeClr val="accent1"/>
                </a:solidFill>
                <a:latin typeface="Lato"/>
                <a:ea typeface="Lato"/>
                <a:cs typeface="Lato"/>
                <a:sym typeface="Lato"/>
              </a:rPr>
              <a:t>Monitor Regularly</a:t>
            </a:r>
            <a:endParaRPr sz="1300">
              <a:solidFill>
                <a:schemeClr val="accent1"/>
              </a:solidFill>
              <a:latin typeface="Lato"/>
              <a:ea typeface="Lato"/>
              <a:cs typeface="Lato"/>
              <a:sym typeface="Lato"/>
            </a:endParaRPr>
          </a:p>
        </p:txBody>
      </p:sp>
      <p:sp>
        <p:nvSpPr>
          <p:cNvPr id="219" name="Google Shape;219;p24"/>
          <p:cNvSpPr txBox="1"/>
          <p:nvPr/>
        </p:nvSpPr>
        <p:spPr>
          <a:xfrm>
            <a:off x="1192000" y="1480675"/>
            <a:ext cx="6953400" cy="8451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lang="en" sz="1300">
                <a:solidFill>
                  <a:schemeClr val="accent1"/>
                </a:solidFill>
                <a:latin typeface="Lato"/>
                <a:ea typeface="Lato"/>
                <a:cs typeface="Lato"/>
                <a:sym typeface="Lato"/>
              </a:rPr>
              <a:t>WHERE:  filter records based on specific conditions.                                                                </a:t>
            </a:r>
            <a:r>
              <a:rPr lang="en" sz="1300">
                <a:solidFill>
                  <a:schemeClr val="accent1"/>
                </a:solidFill>
                <a:latin typeface="Lato"/>
                <a:ea typeface="Lato"/>
                <a:cs typeface="Lato"/>
                <a:sym typeface="Lato"/>
              </a:rPr>
              <a:t> GROUP BY: Groups the data by a specific column (category in this case).                                                                                                        ORDER BY: Orders the results by a specified column.</a:t>
            </a:r>
            <a:endParaRPr sz="1300">
              <a:solidFill>
                <a:schemeClr val="accent1"/>
              </a:solidFill>
              <a:latin typeface="Lato"/>
              <a:ea typeface="Lato"/>
              <a:cs typeface="Lato"/>
              <a:sym typeface="Lato"/>
            </a:endParaRPr>
          </a:p>
        </p:txBody>
      </p:sp>
      <p:pic>
        <p:nvPicPr>
          <p:cNvPr id="220" name="Google Shape;220;p24"/>
          <p:cNvPicPr preferRelativeResize="0"/>
          <p:nvPr/>
        </p:nvPicPr>
        <p:blipFill>
          <a:blip r:embed="rId3">
            <a:alphaModFix/>
          </a:blip>
          <a:stretch>
            <a:fillRect/>
          </a:stretch>
        </p:blipFill>
        <p:spPr>
          <a:xfrm>
            <a:off x="0" y="2469775"/>
            <a:ext cx="2673725" cy="26737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pic>
        <p:nvPicPr>
          <p:cNvPr id="94" name="Google Shape;94;p14"/>
          <p:cNvPicPr preferRelativeResize="0"/>
          <p:nvPr/>
        </p:nvPicPr>
        <p:blipFill rotWithShape="1">
          <a:blip r:embed="rId3">
            <a:alphaModFix/>
          </a:blip>
          <a:srcRect b="0" l="31623" r="0" t="10249"/>
          <a:stretch/>
        </p:blipFill>
        <p:spPr>
          <a:xfrm>
            <a:off x="5724525" y="3108700"/>
            <a:ext cx="3419475" cy="2034800"/>
          </a:xfrm>
          <a:prstGeom prst="rect">
            <a:avLst/>
          </a:prstGeom>
          <a:noFill/>
          <a:ln>
            <a:noFill/>
          </a:ln>
        </p:spPr>
      </p:pic>
      <p:sp>
        <p:nvSpPr>
          <p:cNvPr id="95" name="Google Shape;95;p14"/>
          <p:cNvSpPr txBox="1"/>
          <p:nvPr/>
        </p:nvSpPr>
        <p:spPr>
          <a:xfrm>
            <a:off x="817075" y="1098350"/>
            <a:ext cx="133800" cy="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
        <p:nvSpPr>
          <p:cNvPr id="96" name="Google Shape;96;p14"/>
          <p:cNvSpPr txBox="1"/>
          <p:nvPr/>
        </p:nvSpPr>
        <p:spPr>
          <a:xfrm>
            <a:off x="578650" y="602750"/>
            <a:ext cx="5049600" cy="49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accent1"/>
                </a:solidFill>
                <a:latin typeface="Lato"/>
                <a:ea typeface="Lato"/>
                <a:cs typeface="Lato"/>
                <a:sym typeface="Lato"/>
              </a:rPr>
              <a:t>Addressing the Problem Statement</a:t>
            </a:r>
            <a:endParaRPr sz="1700">
              <a:solidFill>
                <a:schemeClr val="accent1"/>
              </a:solidFill>
              <a:latin typeface="Lato"/>
              <a:ea typeface="Lato"/>
              <a:cs typeface="Lato"/>
              <a:sym typeface="Lato"/>
            </a:endParaRPr>
          </a:p>
        </p:txBody>
      </p:sp>
      <p:sp>
        <p:nvSpPr>
          <p:cNvPr id="97" name="Google Shape;97;p14"/>
          <p:cNvSpPr txBox="1"/>
          <p:nvPr/>
        </p:nvSpPr>
        <p:spPr>
          <a:xfrm>
            <a:off x="578650" y="1257300"/>
            <a:ext cx="7305600" cy="4186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Provided Dataset Contains:</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	1: Sales                 2:Products	3:Stores	4:Customers	5:Currency Exchange Rate</a:t>
            </a:r>
            <a:endParaRPr sz="13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Data Provider:</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	Global Electronics is a customer focused Trader and Authorized distributor of Electronic Components &amp; System with headquarters in Pune established in the year 2007, the company seeks to leverage this data to better understand their business and identify areas for improvement.</a:t>
            </a:r>
            <a:endParaRPr sz="13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Goal:</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	Job is to conduct a comprehensive Exploratory Data Analysis </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(EDA) to uncover valuable insights from the company’s data. Aim is to</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 identify key insights that will enhance </a:t>
            </a:r>
            <a:endParaRPr sz="13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1: Marketing strategies 	2: Optimize inventory management </a:t>
            </a:r>
            <a:endParaRPr sz="13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3:  Improve sales forecasting	 4: Develop better products</a:t>
            </a:r>
            <a:endParaRPr sz="13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5: Plan effective promotions,</a:t>
            </a:r>
            <a:endParaRPr sz="13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5"/>
          <p:cNvSpPr txBox="1"/>
          <p:nvPr>
            <p:ph type="title"/>
          </p:nvPr>
        </p:nvSpPr>
        <p:spPr>
          <a:xfrm>
            <a:off x="729450" y="6042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1640"/>
              <a:t>Sales Quantity and  Profit trend over the years recorded on Data</a:t>
            </a:r>
            <a:endParaRPr sz="1640"/>
          </a:p>
        </p:txBody>
      </p:sp>
      <p:pic>
        <p:nvPicPr>
          <p:cNvPr id="103" name="Google Shape;103;p15"/>
          <p:cNvPicPr preferRelativeResize="0"/>
          <p:nvPr/>
        </p:nvPicPr>
        <p:blipFill rotWithShape="1">
          <a:blip r:embed="rId3">
            <a:alphaModFix/>
          </a:blip>
          <a:srcRect b="0" l="13839" r="8412" t="12219"/>
          <a:stretch/>
        </p:blipFill>
        <p:spPr>
          <a:xfrm>
            <a:off x="6700275" y="3305175"/>
            <a:ext cx="2443726" cy="1838325"/>
          </a:xfrm>
          <a:prstGeom prst="rect">
            <a:avLst/>
          </a:prstGeom>
          <a:noFill/>
          <a:ln>
            <a:noFill/>
          </a:ln>
        </p:spPr>
      </p:pic>
      <p:sp>
        <p:nvSpPr>
          <p:cNvPr id="104" name="Google Shape;104;p15"/>
          <p:cNvSpPr txBox="1"/>
          <p:nvPr/>
        </p:nvSpPr>
        <p:spPr>
          <a:xfrm>
            <a:off x="847725" y="1314450"/>
            <a:ext cx="6953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accent1"/>
                </a:solidFill>
                <a:latin typeface="Lato"/>
                <a:ea typeface="Lato"/>
                <a:cs typeface="Lato"/>
                <a:sym typeface="Lato"/>
              </a:rPr>
              <a:t>Technique Used:                                                                                                                                                                          </a:t>
            </a:r>
            <a:endParaRPr b="1" sz="1300">
              <a:solidFill>
                <a:schemeClr val="accent1"/>
              </a:solidFill>
              <a:latin typeface="Lato"/>
              <a:ea typeface="Lato"/>
              <a:cs typeface="Lato"/>
              <a:sym typeface="Lato"/>
            </a:endParaRPr>
          </a:p>
        </p:txBody>
      </p:sp>
      <p:sp>
        <p:nvSpPr>
          <p:cNvPr id="105" name="Google Shape;105;p15"/>
          <p:cNvSpPr txBox="1"/>
          <p:nvPr/>
        </p:nvSpPr>
        <p:spPr>
          <a:xfrm>
            <a:off x="847725" y="1601600"/>
            <a:ext cx="6953400" cy="6150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lang="en" sz="1300">
                <a:solidFill>
                  <a:schemeClr val="accent1"/>
                </a:solidFill>
                <a:latin typeface="Lato"/>
                <a:ea typeface="Lato"/>
                <a:cs typeface="Lato"/>
                <a:sym typeface="Lato"/>
              </a:rPr>
              <a:t>GROUP BY: Groups the data by a specific column (year in this case).                                                                    ORDER BY: Orders the results by a specified column..</a:t>
            </a:r>
            <a:endParaRPr sz="1300">
              <a:solidFill>
                <a:schemeClr val="accent1"/>
              </a:solidFill>
              <a:latin typeface="Lato"/>
              <a:ea typeface="Lato"/>
              <a:cs typeface="Lato"/>
              <a:sym typeface="Lato"/>
            </a:endParaRPr>
          </a:p>
        </p:txBody>
      </p:sp>
      <p:sp>
        <p:nvSpPr>
          <p:cNvPr id="106" name="Google Shape;106;p15"/>
          <p:cNvSpPr txBox="1"/>
          <p:nvPr/>
        </p:nvSpPr>
        <p:spPr>
          <a:xfrm>
            <a:off x="847725" y="2193825"/>
            <a:ext cx="6953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accent1"/>
                </a:solidFill>
                <a:latin typeface="Lato"/>
                <a:ea typeface="Lato"/>
                <a:cs typeface="Lato"/>
                <a:sym typeface="Lato"/>
              </a:rPr>
              <a:t>Results:</a:t>
            </a:r>
            <a:endParaRPr b="1" sz="1300">
              <a:solidFill>
                <a:schemeClr val="accent1"/>
              </a:solidFill>
              <a:latin typeface="Lato"/>
              <a:ea typeface="Lato"/>
              <a:cs typeface="Lato"/>
              <a:sym typeface="Lato"/>
            </a:endParaRPr>
          </a:p>
        </p:txBody>
      </p:sp>
      <p:sp>
        <p:nvSpPr>
          <p:cNvPr id="107" name="Google Shape;107;p15"/>
          <p:cNvSpPr txBox="1"/>
          <p:nvPr/>
        </p:nvSpPr>
        <p:spPr>
          <a:xfrm>
            <a:off x="847725" y="2469775"/>
            <a:ext cx="6953400" cy="615000"/>
          </a:xfrm>
          <a:prstGeom prst="rect">
            <a:avLst/>
          </a:prstGeom>
          <a:noFill/>
          <a:ln>
            <a:noFill/>
          </a:ln>
        </p:spPr>
        <p:txBody>
          <a:bodyPr anchorCtr="0" anchor="t" bIns="91425" lIns="91425" spcFirstLastPara="1" rIns="91425" wrap="square" tIns="91425">
            <a:spAutoFit/>
          </a:bodyPr>
          <a:lstStyle/>
          <a:p>
            <a:pPr indent="457200" lvl="0" marL="0" rtl="0" algn="l">
              <a:lnSpc>
                <a:spcPct val="115000"/>
              </a:lnSpc>
              <a:spcBef>
                <a:spcPts val="1200"/>
              </a:spcBef>
              <a:spcAft>
                <a:spcPts val="1200"/>
              </a:spcAft>
              <a:buNone/>
            </a:pPr>
            <a:r>
              <a:rPr lang="en" sz="1300">
                <a:solidFill>
                  <a:schemeClr val="accent1"/>
                </a:solidFill>
                <a:latin typeface="Lato"/>
                <a:ea typeface="Lato"/>
                <a:cs typeface="Lato"/>
                <a:sym typeface="Lato"/>
              </a:rPr>
              <a:t>In 2020, sales and profit were 50% lower compared to 2019. This decline is slightly above the average annual sales, so it’s not an alarming drop, but it does require attention.</a:t>
            </a:r>
            <a:endParaRPr sz="1300">
              <a:solidFill>
                <a:schemeClr val="accent1"/>
              </a:solidFill>
              <a:latin typeface="Lato"/>
              <a:ea typeface="Lato"/>
              <a:cs typeface="Lato"/>
              <a:sym typeface="Lato"/>
            </a:endParaRPr>
          </a:p>
        </p:txBody>
      </p:sp>
      <p:sp>
        <p:nvSpPr>
          <p:cNvPr id="108" name="Google Shape;108;p15"/>
          <p:cNvSpPr txBox="1"/>
          <p:nvPr/>
        </p:nvSpPr>
        <p:spPr>
          <a:xfrm>
            <a:off x="-676275" y="3108225"/>
            <a:ext cx="6953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accent1"/>
                </a:solidFill>
                <a:latin typeface="Lato"/>
                <a:ea typeface="Lato"/>
                <a:cs typeface="Lato"/>
                <a:sym typeface="Lato"/>
              </a:rPr>
              <a:t>			    Discussion:</a:t>
            </a:r>
            <a:endParaRPr b="1" sz="1300">
              <a:solidFill>
                <a:schemeClr val="accent1"/>
              </a:solidFill>
              <a:latin typeface="Lato"/>
              <a:ea typeface="Lato"/>
              <a:cs typeface="Lato"/>
              <a:sym typeface="Lato"/>
            </a:endParaRPr>
          </a:p>
        </p:txBody>
      </p:sp>
      <p:sp>
        <p:nvSpPr>
          <p:cNvPr id="109" name="Google Shape;109;p15"/>
          <p:cNvSpPr txBox="1"/>
          <p:nvPr/>
        </p:nvSpPr>
        <p:spPr>
          <a:xfrm>
            <a:off x="-676275" y="3384175"/>
            <a:ext cx="6953400" cy="1305300"/>
          </a:xfrm>
          <a:prstGeom prst="rect">
            <a:avLst/>
          </a:prstGeom>
          <a:noFill/>
          <a:ln>
            <a:noFill/>
          </a:ln>
        </p:spPr>
        <p:txBody>
          <a:bodyPr anchorCtr="0" anchor="t" bIns="91425" lIns="91425" spcFirstLastPara="1" rIns="91425" wrap="square" tIns="91425">
            <a:spAutoFit/>
          </a:bodyPr>
          <a:lstStyle/>
          <a:p>
            <a:pPr indent="457200" lvl="0" marL="1828800" rtl="0" algn="l">
              <a:lnSpc>
                <a:spcPct val="115000"/>
              </a:lnSpc>
              <a:spcBef>
                <a:spcPts val="0"/>
              </a:spcBef>
              <a:spcAft>
                <a:spcPts val="1200"/>
              </a:spcAft>
              <a:buNone/>
            </a:pPr>
            <a:r>
              <a:rPr lang="en" sz="1300">
                <a:solidFill>
                  <a:schemeClr val="accent1"/>
                </a:solidFill>
                <a:latin typeface="Lato"/>
                <a:ea typeface="Lato"/>
                <a:cs typeface="Lato"/>
                <a:sym typeface="Lato"/>
              </a:rPr>
              <a:t>In 2020 the performance is dropped huge level , need to spot the reason of drop, whether its because of                                             1:Customers dissatisfaction                                                                              2:Product failure                                                                                                                            3:Lack/Failure  of promotion strategies </a:t>
            </a:r>
            <a:endParaRPr sz="1300">
              <a:solidFill>
                <a:schemeClr val="accen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6"/>
          <p:cNvSpPr txBox="1"/>
          <p:nvPr>
            <p:ph type="title"/>
          </p:nvPr>
        </p:nvSpPr>
        <p:spPr>
          <a:xfrm>
            <a:off x="729450" y="6042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1640"/>
              <a:t>Monthly trends in quantity sold and profit over the recorded years</a:t>
            </a:r>
            <a:endParaRPr sz="1640"/>
          </a:p>
          <a:p>
            <a:pPr indent="0" lvl="0" marL="0" rtl="0" algn="l">
              <a:spcBef>
                <a:spcPts val="0"/>
              </a:spcBef>
              <a:spcAft>
                <a:spcPts val="0"/>
              </a:spcAft>
              <a:buSzPts val="990"/>
              <a:buNone/>
            </a:pPr>
            <a:r>
              <a:t/>
            </a:r>
            <a:endParaRPr sz="1640"/>
          </a:p>
        </p:txBody>
      </p:sp>
      <p:sp>
        <p:nvSpPr>
          <p:cNvPr id="115" name="Google Shape;115;p16"/>
          <p:cNvSpPr txBox="1"/>
          <p:nvPr/>
        </p:nvSpPr>
        <p:spPr>
          <a:xfrm>
            <a:off x="847725" y="1314450"/>
            <a:ext cx="6953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accent1"/>
                </a:solidFill>
                <a:latin typeface="Lato"/>
                <a:ea typeface="Lato"/>
                <a:cs typeface="Lato"/>
                <a:sym typeface="Lato"/>
              </a:rPr>
              <a:t>Technique Used:                                                                                                                                                                          </a:t>
            </a:r>
            <a:endParaRPr b="1" sz="1300">
              <a:solidFill>
                <a:schemeClr val="accent1"/>
              </a:solidFill>
              <a:latin typeface="Lato"/>
              <a:ea typeface="Lato"/>
              <a:cs typeface="Lato"/>
              <a:sym typeface="Lato"/>
            </a:endParaRPr>
          </a:p>
        </p:txBody>
      </p:sp>
      <p:sp>
        <p:nvSpPr>
          <p:cNvPr id="116" name="Google Shape;116;p16"/>
          <p:cNvSpPr txBox="1"/>
          <p:nvPr/>
        </p:nvSpPr>
        <p:spPr>
          <a:xfrm>
            <a:off x="847725" y="1601600"/>
            <a:ext cx="6953400" cy="6150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lang="en" sz="1300">
                <a:solidFill>
                  <a:schemeClr val="accent1"/>
                </a:solidFill>
                <a:latin typeface="Lato"/>
                <a:ea typeface="Lato"/>
                <a:cs typeface="Lato"/>
                <a:sym typeface="Lato"/>
              </a:rPr>
              <a:t>GROUP BY: Groups the data by a specific column (year in this case).                                                                    ORDER BY: Orders the results by a specified column..</a:t>
            </a:r>
            <a:endParaRPr sz="1300">
              <a:solidFill>
                <a:schemeClr val="accent1"/>
              </a:solidFill>
              <a:latin typeface="Lato"/>
              <a:ea typeface="Lato"/>
              <a:cs typeface="Lato"/>
              <a:sym typeface="Lato"/>
            </a:endParaRPr>
          </a:p>
        </p:txBody>
      </p:sp>
      <p:sp>
        <p:nvSpPr>
          <p:cNvPr id="117" name="Google Shape;117;p16"/>
          <p:cNvSpPr txBox="1"/>
          <p:nvPr/>
        </p:nvSpPr>
        <p:spPr>
          <a:xfrm>
            <a:off x="847725" y="2193825"/>
            <a:ext cx="6953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accent1"/>
                </a:solidFill>
                <a:latin typeface="Lato"/>
                <a:ea typeface="Lato"/>
                <a:cs typeface="Lato"/>
                <a:sym typeface="Lato"/>
              </a:rPr>
              <a:t>Results:</a:t>
            </a:r>
            <a:endParaRPr b="1" sz="1300">
              <a:solidFill>
                <a:schemeClr val="accent1"/>
              </a:solidFill>
              <a:latin typeface="Lato"/>
              <a:ea typeface="Lato"/>
              <a:cs typeface="Lato"/>
              <a:sym typeface="Lato"/>
            </a:endParaRPr>
          </a:p>
        </p:txBody>
      </p:sp>
      <p:sp>
        <p:nvSpPr>
          <p:cNvPr id="118" name="Google Shape;118;p16"/>
          <p:cNvSpPr txBox="1"/>
          <p:nvPr/>
        </p:nvSpPr>
        <p:spPr>
          <a:xfrm>
            <a:off x="847725" y="2469775"/>
            <a:ext cx="6953400" cy="615000"/>
          </a:xfrm>
          <a:prstGeom prst="rect">
            <a:avLst/>
          </a:prstGeom>
          <a:noFill/>
          <a:ln>
            <a:noFill/>
          </a:ln>
        </p:spPr>
        <p:txBody>
          <a:bodyPr anchorCtr="0" anchor="t" bIns="91425" lIns="91425" spcFirstLastPara="1" rIns="91425" wrap="square" tIns="91425">
            <a:spAutoFit/>
          </a:bodyPr>
          <a:lstStyle/>
          <a:p>
            <a:pPr indent="457200" lvl="0" marL="0" rtl="0" algn="l">
              <a:lnSpc>
                <a:spcPct val="115000"/>
              </a:lnSpc>
              <a:spcBef>
                <a:spcPts val="1200"/>
              </a:spcBef>
              <a:spcAft>
                <a:spcPts val="1200"/>
              </a:spcAft>
              <a:buNone/>
            </a:pPr>
            <a:r>
              <a:rPr lang="en" sz="1300">
                <a:solidFill>
                  <a:schemeClr val="accent1"/>
                </a:solidFill>
                <a:latin typeface="Lato"/>
                <a:ea typeface="Lato"/>
                <a:cs typeface="Lato"/>
                <a:sym typeface="Lato"/>
              </a:rPr>
              <a:t>Peak sales occur from December to February, so we can avoid markdowns, stock up on inventory, which reduce customer waiting period.</a:t>
            </a:r>
            <a:endParaRPr sz="1300">
              <a:solidFill>
                <a:schemeClr val="accent1"/>
              </a:solidFill>
              <a:latin typeface="Lato"/>
              <a:ea typeface="Lato"/>
              <a:cs typeface="Lato"/>
              <a:sym typeface="Lato"/>
            </a:endParaRPr>
          </a:p>
        </p:txBody>
      </p:sp>
      <p:sp>
        <p:nvSpPr>
          <p:cNvPr id="119" name="Google Shape;119;p16"/>
          <p:cNvSpPr txBox="1"/>
          <p:nvPr/>
        </p:nvSpPr>
        <p:spPr>
          <a:xfrm>
            <a:off x="1000125" y="3108225"/>
            <a:ext cx="6953400" cy="3849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b="1" lang="en" sz="1300">
                <a:solidFill>
                  <a:schemeClr val="accent1"/>
                </a:solidFill>
                <a:latin typeface="Lato"/>
                <a:ea typeface="Lato"/>
                <a:cs typeface="Lato"/>
                <a:sym typeface="Lato"/>
              </a:rPr>
              <a:t>			         Discussion:</a:t>
            </a:r>
            <a:endParaRPr b="1" sz="1300">
              <a:solidFill>
                <a:schemeClr val="accent1"/>
              </a:solidFill>
              <a:latin typeface="Lato"/>
              <a:ea typeface="Lato"/>
              <a:cs typeface="Lato"/>
              <a:sym typeface="Lato"/>
            </a:endParaRPr>
          </a:p>
        </p:txBody>
      </p:sp>
      <p:sp>
        <p:nvSpPr>
          <p:cNvPr id="120" name="Google Shape;120;p16"/>
          <p:cNvSpPr txBox="1"/>
          <p:nvPr/>
        </p:nvSpPr>
        <p:spPr>
          <a:xfrm>
            <a:off x="1000125" y="3384175"/>
            <a:ext cx="6953400" cy="1075200"/>
          </a:xfrm>
          <a:prstGeom prst="rect">
            <a:avLst/>
          </a:prstGeom>
          <a:noFill/>
          <a:ln>
            <a:noFill/>
          </a:ln>
        </p:spPr>
        <p:txBody>
          <a:bodyPr anchorCtr="0" anchor="t" bIns="91425" lIns="91425" spcFirstLastPara="1" rIns="91425" wrap="square" tIns="91425">
            <a:spAutoFit/>
          </a:bodyPr>
          <a:lstStyle/>
          <a:p>
            <a:pPr indent="457200" lvl="0" marL="2286000" rtl="0" algn="l">
              <a:lnSpc>
                <a:spcPct val="115000"/>
              </a:lnSpc>
              <a:spcBef>
                <a:spcPts val="0"/>
              </a:spcBef>
              <a:spcAft>
                <a:spcPts val="1200"/>
              </a:spcAft>
              <a:buNone/>
            </a:pPr>
            <a:r>
              <a:rPr lang="en" sz="1300">
                <a:solidFill>
                  <a:schemeClr val="accent1"/>
                </a:solidFill>
                <a:latin typeface="Lato"/>
                <a:ea typeface="Lato"/>
                <a:cs typeface="Lato"/>
                <a:sym typeface="Lato"/>
              </a:rPr>
              <a:t>We need to identify the cause of the sales drop,                                                                                        1:Any Seasonal/Cultural Celebrations                                                                                                                                                                                                           2:External factors like Economic Conditions                                                                                                                                                     3:Competitor Actions</a:t>
            </a:r>
            <a:endParaRPr sz="1300">
              <a:solidFill>
                <a:schemeClr val="accent1"/>
              </a:solidFill>
              <a:latin typeface="Lato"/>
              <a:ea typeface="Lato"/>
              <a:cs typeface="Lato"/>
              <a:sym typeface="Lato"/>
            </a:endParaRPr>
          </a:p>
        </p:txBody>
      </p:sp>
      <p:pic>
        <p:nvPicPr>
          <p:cNvPr id="121" name="Google Shape;121;p16"/>
          <p:cNvPicPr preferRelativeResize="0"/>
          <p:nvPr/>
        </p:nvPicPr>
        <p:blipFill>
          <a:blip r:embed="rId3">
            <a:alphaModFix/>
          </a:blip>
          <a:stretch>
            <a:fillRect/>
          </a:stretch>
        </p:blipFill>
        <p:spPr>
          <a:xfrm>
            <a:off x="0" y="3114675"/>
            <a:ext cx="2967900" cy="20288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7"/>
          <p:cNvSpPr txBox="1"/>
          <p:nvPr>
            <p:ph type="title"/>
          </p:nvPr>
        </p:nvSpPr>
        <p:spPr>
          <a:xfrm>
            <a:off x="727650" y="501000"/>
            <a:ext cx="7688700" cy="6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1640"/>
              <a:t>2021 vs others: January and February Sales Quantities Analysis for Performance Prediction</a:t>
            </a:r>
            <a:endParaRPr sz="1640"/>
          </a:p>
        </p:txBody>
      </p:sp>
      <p:sp>
        <p:nvSpPr>
          <p:cNvPr id="127" name="Google Shape;127;p17"/>
          <p:cNvSpPr txBox="1"/>
          <p:nvPr/>
        </p:nvSpPr>
        <p:spPr>
          <a:xfrm>
            <a:off x="847725" y="1238250"/>
            <a:ext cx="6953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accent1"/>
                </a:solidFill>
                <a:latin typeface="Lato"/>
                <a:ea typeface="Lato"/>
                <a:cs typeface="Lato"/>
                <a:sym typeface="Lato"/>
              </a:rPr>
              <a:t>Technique Used:                                                                                                                                                                          </a:t>
            </a:r>
            <a:endParaRPr b="1" sz="1300">
              <a:solidFill>
                <a:schemeClr val="accent1"/>
              </a:solidFill>
              <a:latin typeface="Lato"/>
              <a:ea typeface="Lato"/>
              <a:cs typeface="Lato"/>
              <a:sym typeface="Lato"/>
            </a:endParaRPr>
          </a:p>
        </p:txBody>
      </p:sp>
      <p:sp>
        <p:nvSpPr>
          <p:cNvPr id="128" name="Google Shape;128;p17"/>
          <p:cNvSpPr txBox="1"/>
          <p:nvPr/>
        </p:nvSpPr>
        <p:spPr>
          <a:xfrm>
            <a:off x="847725" y="1525400"/>
            <a:ext cx="6953400" cy="8451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lang="en" sz="1300">
                <a:solidFill>
                  <a:schemeClr val="accent1"/>
                </a:solidFill>
                <a:latin typeface="Lato"/>
                <a:ea typeface="Lato"/>
                <a:cs typeface="Lato"/>
                <a:sym typeface="Lato"/>
              </a:rPr>
              <a:t>WHERE Clause: Filters the data to include only January and February.                                                                                                  GROUP BY: Groups the data by a specific column (year in this case).                                                                                                        ORDER BY: Orders the results by a specified column.</a:t>
            </a:r>
            <a:endParaRPr sz="1300">
              <a:solidFill>
                <a:schemeClr val="accent1"/>
              </a:solidFill>
              <a:latin typeface="Lato"/>
              <a:ea typeface="Lato"/>
              <a:cs typeface="Lato"/>
              <a:sym typeface="Lato"/>
            </a:endParaRPr>
          </a:p>
        </p:txBody>
      </p:sp>
      <p:sp>
        <p:nvSpPr>
          <p:cNvPr id="129" name="Google Shape;129;p17"/>
          <p:cNvSpPr txBox="1"/>
          <p:nvPr/>
        </p:nvSpPr>
        <p:spPr>
          <a:xfrm>
            <a:off x="847725" y="2346225"/>
            <a:ext cx="6953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accent1"/>
                </a:solidFill>
                <a:latin typeface="Lato"/>
                <a:ea typeface="Lato"/>
                <a:cs typeface="Lato"/>
                <a:sym typeface="Lato"/>
              </a:rPr>
              <a:t>Results:</a:t>
            </a:r>
            <a:endParaRPr b="1" sz="1300">
              <a:solidFill>
                <a:schemeClr val="accent1"/>
              </a:solidFill>
              <a:latin typeface="Lato"/>
              <a:ea typeface="Lato"/>
              <a:cs typeface="Lato"/>
              <a:sym typeface="Lato"/>
            </a:endParaRPr>
          </a:p>
        </p:txBody>
      </p:sp>
      <p:sp>
        <p:nvSpPr>
          <p:cNvPr id="130" name="Google Shape;130;p17"/>
          <p:cNvSpPr txBox="1"/>
          <p:nvPr/>
        </p:nvSpPr>
        <p:spPr>
          <a:xfrm>
            <a:off x="847725" y="2545975"/>
            <a:ext cx="6953400" cy="615000"/>
          </a:xfrm>
          <a:prstGeom prst="rect">
            <a:avLst/>
          </a:prstGeom>
          <a:noFill/>
          <a:ln>
            <a:noFill/>
          </a:ln>
        </p:spPr>
        <p:txBody>
          <a:bodyPr anchorCtr="0" anchor="t" bIns="91425" lIns="91425" spcFirstLastPara="1" rIns="91425" wrap="square" tIns="91425">
            <a:spAutoFit/>
          </a:bodyPr>
          <a:lstStyle/>
          <a:p>
            <a:pPr indent="457200" lvl="0" marL="0" rtl="0" algn="l">
              <a:lnSpc>
                <a:spcPct val="115000"/>
              </a:lnSpc>
              <a:spcBef>
                <a:spcPts val="1200"/>
              </a:spcBef>
              <a:spcAft>
                <a:spcPts val="1200"/>
              </a:spcAft>
              <a:buNone/>
            </a:pPr>
            <a:r>
              <a:rPr lang="en" sz="1300">
                <a:solidFill>
                  <a:schemeClr val="accent1"/>
                </a:solidFill>
                <a:latin typeface="Lato"/>
                <a:ea typeface="Lato"/>
                <a:cs typeface="Lato"/>
                <a:sym typeface="Lato"/>
              </a:rPr>
              <a:t>In 2021, sales for January and February are lower than both the best (2019) and worst (2016) years, signaling a need for urgent business growth attention.</a:t>
            </a:r>
            <a:endParaRPr sz="1300">
              <a:solidFill>
                <a:schemeClr val="accent1"/>
              </a:solidFill>
              <a:latin typeface="Lato"/>
              <a:ea typeface="Lato"/>
              <a:cs typeface="Lato"/>
              <a:sym typeface="Lato"/>
            </a:endParaRPr>
          </a:p>
        </p:txBody>
      </p:sp>
      <p:sp>
        <p:nvSpPr>
          <p:cNvPr id="131" name="Google Shape;131;p17"/>
          <p:cNvSpPr txBox="1"/>
          <p:nvPr/>
        </p:nvSpPr>
        <p:spPr>
          <a:xfrm>
            <a:off x="-1307425" y="3073200"/>
            <a:ext cx="6953400" cy="3849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b="1" lang="en" sz="1300">
                <a:solidFill>
                  <a:schemeClr val="accent1"/>
                </a:solidFill>
                <a:latin typeface="Lato"/>
                <a:ea typeface="Lato"/>
                <a:cs typeface="Lato"/>
                <a:sym typeface="Lato"/>
              </a:rPr>
              <a:t>			         Discussion:</a:t>
            </a:r>
            <a:endParaRPr b="1" sz="1300">
              <a:solidFill>
                <a:schemeClr val="accent1"/>
              </a:solidFill>
              <a:latin typeface="Lato"/>
              <a:ea typeface="Lato"/>
              <a:cs typeface="Lato"/>
              <a:sym typeface="Lato"/>
            </a:endParaRPr>
          </a:p>
        </p:txBody>
      </p:sp>
      <p:sp>
        <p:nvSpPr>
          <p:cNvPr id="132" name="Google Shape;132;p17"/>
          <p:cNvSpPr txBox="1"/>
          <p:nvPr/>
        </p:nvSpPr>
        <p:spPr>
          <a:xfrm>
            <a:off x="-1307425" y="3349150"/>
            <a:ext cx="6953400" cy="1305300"/>
          </a:xfrm>
          <a:prstGeom prst="rect">
            <a:avLst/>
          </a:prstGeom>
          <a:noFill/>
          <a:ln>
            <a:noFill/>
          </a:ln>
        </p:spPr>
        <p:txBody>
          <a:bodyPr anchorCtr="0" anchor="t" bIns="91425" lIns="91425" spcFirstLastPara="1" rIns="91425" wrap="square" tIns="91425">
            <a:spAutoFit/>
          </a:bodyPr>
          <a:lstStyle/>
          <a:p>
            <a:pPr indent="457200" lvl="0" marL="2286000" rtl="0" algn="l">
              <a:lnSpc>
                <a:spcPct val="115000"/>
              </a:lnSpc>
              <a:spcBef>
                <a:spcPts val="0"/>
              </a:spcBef>
              <a:spcAft>
                <a:spcPts val="1200"/>
              </a:spcAft>
              <a:buNone/>
            </a:pPr>
            <a:r>
              <a:rPr lang="en" sz="1300">
                <a:solidFill>
                  <a:schemeClr val="accent1"/>
                </a:solidFill>
                <a:latin typeface="Lato"/>
                <a:ea typeface="Lato"/>
                <a:cs typeface="Lato"/>
                <a:sym typeface="Lato"/>
              </a:rPr>
              <a:t>We need to identify the cause of the sales drop,                                                                                        1:Economic Downturn                                                                                                                                                                                                          2:Seasonal Effects                                                                                                                                                                   3:Pandemic Impact                                                                                                                                                                4:Supply Chain Issue</a:t>
            </a:r>
            <a:endParaRPr sz="1300">
              <a:solidFill>
                <a:schemeClr val="accent1"/>
              </a:solidFill>
              <a:latin typeface="Lato"/>
              <a:ea typeface="Lato"/>
              <a:cs typeface="Lato"/>
              <a:sym typeface="Lato"/>
            </a:endParaRPr>
          </a:p>
        </p:txBody>
      </p:sp>
      <p:pic>
        <p:nvPicPr>
          <p:cNvPr id="133" name="Google Shape;133;p17"/>
          <p:cNvPicPr preferRelativeResize="0"/>
          <p:nvPr/>
        </p:nvPicPr>
        <p:blipFill rotWithShape="1">
          <a:blip r:embed="rId3">
            <a:alphaModFix/>
          </a:blip>
          <a:srcRect b="1950" l="12827" r="15390" t="1960"/>
          <a:stretch/>
        </p:blipFill>
        <p:spPr>
          <a:xfrm>
            <a:off x="6028800" y="3084775"/>
            <a:ext cx="3115190" cy="2007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8"/>
          <p:cNvSpPr txBox="1"/>
          <p:nvPr>
            <p:ph type="title"/>
          </p:nvPr>
        </p:nvSpPr>
        <p:spPr>
          <a:xfrm>
            <a:off x="729450" y="6042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40"/>
              <a:t>Demographic Customers Breakdown by their Age Group</a:t>
            </a:r>
            <a:endParaRPr sz="1640"/>
          </a:p>
          <a:p>
            <a:pPr indent="0" lvl="0" marL="0" rtl="0" algn="l">
              <a:spcBef>
                <a:spcPts val="0"/>
              </a:spcBef>
              <a:spcAft>
                <a:spcPts val="0"/>
              </a:spcAft>
              <a:buNone/>
            </a:pPr>
            <a:r>
              <a:t/>
            </a:r>
            <a:endParaRPr sz="1640"/>
          </a:p>
          <a:p>
            <a:pPr indent="0" lvl="0" marL="0" rtl="0" algn="l">
              <a:spcBef>
                <a:spcPts val="0"/>
              </a:spcBef>
              <a:spcAft>
                <a:spcPts val="0"/>
              </a:spcAft>
              <a:buSzPts val="990"/>
              <a:buNone/>
            </a:pPr>
            <a:r>
              <a:t/>
            </a:r>
            <a:endParaRPr sz="1640"/>
          </a:p>
        </p:txBody>
      </p:sp>
      <p:sp>
        <p:nvSpPr>
          <p:cNvPr id="139" name="Google Shape;139;p18"/>
          <p:cNvSpPr txBox="1"/>
          <p:nvPr/>
        </p:nvSpPr>
        <p:spPr>
          <a:xfrm>
            <a:off x="847725" y="1238250"/>
            <a:ext cx="6953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accent1"/>
                </a:solidFill>
                <a:latin typeface="Lato"/>
                <a:ea typeface="Lato"/>
                <a:cs typeface="Lato"/>
                <a:sym typeface="Lato"/>
              </a:rPr>
              <a:t>Technique Used:                                                                                                                                                                          </a:t>
            </a:r>
            <a:endParaRPr b="1" sz="1300">
              <a:solidFill>
                <a:schemeClr val="accent1"/>
              </a:solidFill>
              <a:latin typeface="Lato"/>
              <a:ea typeface="Lato"/>
              <a:cs typeface="Lato"/>
              <a:sym typeface="Lato"/>
            </a:endParaRPr>
          </a:p>
        </p:txBody>
      </p:sp>
      <p:sp>
        <p:nvSpPr>
          <p:cNvPr id="140" name="Google Shape;140;p18"/>
          <p:cNvSpPr txBox="1"/>
          <p:nvPr/>
        </p:nvSpPr>
        <p:spPr>
          <a:xfrm>
            <a:off x="847725" y="1525400"/>
            <a:ext cx="7257600" cy="8451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lang="en" sz="1300">
                <a:solidFill>
                  <a:schemeClr val="accent1"/>
                </a:solidFill>
                <a:latin typeface="Lato"/>
                <a:ea typeface="Lato"/>
                <a:cs typeface="Lato"/>
                <a:sym typeface="Lato"/>
              </a:rPr>
              <a:t>C</a:t>
            </a:r>
            <a:r>
              <a:rPr lang="en" sz="1300">
                <a:solidFill>
                  <a:schemeClr val="accent1"/>
                </a:solidFill>
                <a:latin typeface="Lato"/>
                <a:ea typeface="Lato"/>
                <a:cs typeface="Lato"/>
                <a:sym typeface="Lato"/>
              </a:rPr>
              <a:t>ASE:  Is a type of expression used in SQL to create conditional logic</a:t>
            </a:r>
            <a:r>
              <a:rPr lang="en" sz="1300">
                <a:solidFill>
                  <a:schemeClr val="accent1"/>
                </a:solidFill>
                <a:latin typeface="Lato"/>
                <a:ea typeface="Lato"/>
                <a:cs typeface="Lato"/>
                <a:sym typeface="Lato"/>
              </a:rPr>
              <a:t>.(age group in this case)                         </a:t>
            </a:r>
            <a:r>
              <a:rPr lang="en" sz="1300">
                <a:solidFill>
                  <a:schemeClr val="accent1"/>
                </a:solidFill>
                <a:latin typeface="Lato"/>
                <a:ea typeface="Lato"/>
                <a:cs typeface="Lato"/>
                <a:sym typeface="Lato"/>
              </a:rPr>
              <a:t>   </a:t>
            </a:r>
            <a:r>
              <a:rPr lang="en" sz="1300">
                <a:solidFill>
                  <a:schemeClr val="accent1"/>
                </a:solidFill>
                <a:latin typeface="Lato"/>
                <a:ea typeface="Lato"/>
                <a:cs typeface="Lato"/>
                <a:sym typeface="Lato"/>
              </a:rPr>
              <a:t>GROUP BY: Groups the data by a specific column (age group in this case).                                                                                                        ORDER BY: Orders the results by a specified column.</a:t>
            </a:r>
            <a:endParaRPr sz="1300">
              <a:solidFill>
                <a:schemeClr val="accent1"/>
              </a:solidFill>
              <a:latin typeface="Lato"/>
              <a:ea typeface="Lato"/>
              <a:cs typeface="Lato"/>
              <a:sym typeface="Lato"/>
            </a:endParaRPr>
          </a:p>
        </p:txBody>
      </p:sp>
      <p:sp>
        <p:nvSpPr>
          <p:cNvPr id="141" name="Google Shape;141;p18"/>
          <p:cNvSpPr txBox="1"/>
          <p:nvPr/>
        </p:nvSpPr>
        <p:spPr>
          <a:xfrm>
            <a:off x="847725" y="2270025"/>
            <a:ext cx="6953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accent1"/>
                </a:solidFill>
                <a:latin typeface="Lato"/>
                <a:ea typeface="Lato"/>
                <a:cs typeface="Lato"/>
                <a:sym typeface="Lato"/>
              </a:rPr>
              <a:t>Results:</a:t>
            </a:r>
            <a:endParaRPr b="1" sz="1300">
              <a:solidFill>
                <a:schemeClr val="accent1"/>
              </a:solidFill>
              <a:latin typeface="Lato"/>
              <a:ea typeface="Lato"/>
              <a:cs typeface="Lato"/>
              <a:sym typeface="Lato"/>
            </a:endParaRPr>
          </a:p>
        </p:txBody>
      </p:sp>
      <p:sp>
        <p:nvSpPr>
          <p:cNvPr id="142" name="Google Shape;142;p18"/>
          <p:cNvSpPr txBox="1"/>
          <p:nvPr/>
        </p:nvSpPr>
        <p:spPr>
          <a:xfrm>
            <a:off x="847725" y="2469775"/>
            <a:ext cx="6953400" cy="1613100"/>
          </a:xfrm>
          <a:prstGeom prst="rect">
            <a:avLst/>
          </a:prstGeom>
          <a:noFill/>
          <a:ln>
            <a:noFill/>
          </a:ln>
        </p:spPr>
        <p:txBody>
          <a:bodyPr anchorCtr="0" anchor="t" bIns="91425" lIns="91425" spcFirstLastPara="1" rIns="91425" wrap="square" tIns="91425">
            <a:spAutoFit/>
          </a:bodyPr>
          <a:lstStyle/>
          <a:p>
            <a:pPr indent="457200" lvl="0" marL="0" rtl="0" algn="l">
              <a:lnSpc>
                <a:spcPct val="115000"/>
              </a:lnSpc>
              <a:spcBef>
                <a:spcPts val="1200"/>
              </a:spcBef>
              <a:spcAft>
                <a:spcPts val="0"/>
              </a:spcAft>
              <a:buNone/>
            </a:pPr>
            <a:r>
              <a:rPr lang="en" sz="1300">
                <a:solidFill>
                  <a:schemeClr val="accent1"/>
                </a:solidFill>
                <a:latin typeface="Lato"/>
                <a:ea typeface="Lato"/>
                <a:cs typeface="Lato"/>
                <a:sym typeface="Lato"/>
              </a:rPr>
              <a:t>We discovered that 30% of our customers are aged 70 and above, while only 10% are in the 20-29 age group. To secure long-term growth, we should adjust our promotion strategy to                 better 				better attract and engage the younger generation.</a:t>
            </a:r>
            <a:endParaRPr sz="1300">
              <a:solidFill>
                <a:schemeClr val="accent1"/>
              </a:solidFill>
              <a:latin typeface="Lato"/>
              <a:ea typeface="Lato"/>
              <a:cs typeface="Lato"/>
              <a:sym typeface="Lato"/>
            </a:endParaRPr>
          </a:p>
          <a:p>
            <a:pPr indent="457200" lvl="0" marL="0" rtl="0" algn="l">
              <a:lnSpc>
                <a:spcPct val="115000"/>
              </a:lnSpc>
              <a:spcBef>
                <a:spcPts val="1200"/>
              </a:spcBef>
              <a:spcAft>
                <a:spcPts val="0"/>
              </a:spcAft>
              <a:buNone/>
            </a:pPr>
            <a:r>
              <a:t/>
            </a:r>
            <a:endParaRPr sz="1300">
              <a:solidFill>
                <a:schemeClr val="accent1"/>
              </a:solidFill>
              <a:latin typeface="Lato"/>
              <a:ea typeface="Lato"/>
              <a:cs typeface="Lato"/>
              <a:sym typeface="Lato"/>
            </a:endParaRPr>
          </a:p>
          <a:p>
            <a:pPr indent="457200" lvl="0" marL="0" rtl="0" algn="l">
              <a:lnSpc>
                <a:spcPct val="115000"/>
              </a:lnSpc>
              <a:spcBef>
                <a:spcPts val="1200"/>
              </a:spcBef>
              <a:spcAft>
                <a:spcPts val="1200"/>
              </a:spcAft>
              <a:buNone/>
            </a:pPr>
            <a:r>
              <a:t/>
            </a:r>
            <a:endParaRPr sz="1300">
              <a:solidFill>
                <a:schemeClr val="accent1"/>
              </a:solidFill>
              <a:latin typeface="Lato"/>
              <a:ea typeface="Lato"/>
              <a:cs typeface="Lato"/>
              <a:sym typeface="Lato"/>
            </a:endParaRPr>
          </a:p>
        </p:txBody>
      </p:sp>
      <p:sp>
        <p:nvSpPr>
          <p:cNvPr id="143" name="Google Shape;143;p18"/>
          <p:cNvSpPr txBox="1"/>
          <p:nvPr/>
        </p:nvSpPr>
        <p:spPr>
          <a:xfrm>
            <a:off x="1000125" y="3260625"/>
            <a:ext cx="6953400" cy="3849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b="1" lang="en" sz="1300">
                <a:solidFill>
                  <a:schemeClr val="accent1"/>
                </a:solidFill>
                <a:latin typeface="Lato"/>
                <a:ea typeface="Lato"/>
                <a:cs typeface="Lato"/>
                <a:sym typeface="Lato"/>
              </a:rPr>
              <a:t>			         Discussion:</a:t>
            </a:r>
            <a:endParaRPr b="1" sz="1300">
              <a:solidFill>
                <a:schemeClr val="accent1"/>
              </a:solidFill>
              <a:latin typeface="Lato"/>
              <a:ea typeface="Lato"/>
              <a:cs typeface="Lato"/>
              <a:sym typeface="Lato"/>
            </a:endParaRPr>
          </a:p>
        </p:txBody>
      </p:sp>
      <p:sp>
        <p:nvSpPr>
          <p:cNvPr id="144" name="Google Shape;144;p18"/>
          <p:cNvSpPr txBox="1"/>
          <p:nvPr/>
        </p:nvSpPr>
        <p:spPr>
          <a:xfrm>
            <a:off x="1000125" y="3536575"/>
            <a:ext cx="8012100" cy="1305300"/>
          </a:xfrm>
          <a:prstGeom prst="rect">
            <a:avLst/>
          </a:prstGeom>
          <a:noFill/>
          <a:ln>
            <a:noFill/>
          </a:ln>
        </p:spPr>
        <p:txBody>
          <a:bodyPr anchorCtr="0" anchor="t" bIns="91425" lIns="91425" spcFirstLastPara="1" rIns="91425" wrap="square" tIns="91425">
            <a:spAutoFit/>
          </a:bodyPr>
          <a:lstStyle/>
          <a:p>
            <a:pPr indent="457200" lvl="0" marL="2286000" rtl="0" algn="l">
              <a:lnSpc>
                <a:spcPct val="115000"/>
              </a:lnSpc>
              <a:spcBef>
                <a:spcPts val="0"/>
              </a:spcBef>
              <a:spcAft>
                <a:spcPts val="1200"/>
              </a:spcAft>
              <a:buNone/>
            </a:pPr>
            <a:r>
              <a:rPr lang="en" sz="1300">
                <a:solidFill>
                  <a:schemeClr val="accent1"/>
                </a:solidFill>
                <a:latin typeface="Lato"/>
                <a:ea typeface="Lato"/>
                <a:cs typeface="Lato"/>
                <a:sym typeface="Lato"/>
              </a:rPr>
              <a:t>We need to to take some specific actions like                                     1:Targeted Market </a:t>
            </a:r>
            <a:r>
              <a:rPr lang="en" sz="1300">
                <a:solidFill>
                  <a:schemeClr val="accent1"/>
                </a:solidFill>
                <a:latin typeface="Lato"/>
                <a:ea typeface="Lato"/>
                <a:cs typeface="Lato"/>
                <a:sym typeface="Lato"/>
              </a:rPr>
              <a:t>Campaigns</a:t>
            </a:r>
            <a:r>
              <a:rPr lang="en" sz="1300">
                <a:solidFill>
                  <a:schemeClr val="accent1"/>
                </a:solidFill>
                <a:latin typeface="Lato"/>
                <a:ea typeface="Lato"/>
                <a:cs typeface="Lato"/>
                <a:sym typeface="Lato"/>
              </a:rPr>
              <a:t>  (with target as younger demographics)                                                                                                                                                                                                        2:Digital Engagement (since younger gen prefers tech)                                                                                                                                                                  3:Loyalty Programs                                                                                                                                                                4:Influencer Marketing(with strong following among younger demographics)</a:t>
            </a:r>
            <a:endParaRPr sz="1300">
              <a:solidFill>
                <a:schemeClr val="accent1"/>
              </a:solidFill>
              <a:latin typeface="Lato"/>
              <a:ea typeface="Lato"/>
              <a:cs typeface="Lato"/>
              <a:sym typeface="Lato"/>
            </a:endParaRPr>
          </a:p>
        </p:txBody>
      </p:sp>
      <p:pic>
        <p:nvPicPr>
          <p:cNvPr id="145" name="Google Shape;145;p18"/>
          <p:cNvPicPr preferRelativeResize="0"/>
          <p:nvPr/>
        </p:nvPicPr>
        <p:blipFill>
          <a:blip r:embed="rId3">
            <a:alphaModFix/>
          </a:blip>
          <a:stretch>
            <a:fillRect/>
          </a:stretch>
        </p:blipFill>
        <p:spPr>
          <a:xfrm>
            <a:off x="0" y="3077875"/>
            <a:ext cx="3059001" cy="20656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9"/>
          <p:cNvSpPr txBox="1"/>
          <p:nvPr>
            <p:ph type="title"/>
          </p:nvPr>
        </p:nvSpPr>
        <p:spPr>
          <a:xfrm>
            <a:off x="729450" y="6042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40"/>
              <a:t>Customers with No Purchase Activity</a:t>
            </a:r>
            <a:endParaRPr sz="1640"/>
          </a:p>
          <a:p>
            <a:pPr indent="0" lvl="0" marL="0" rtl="0" algn="l">
              <a:spcBef>
                <a:spcPts val="0"/>
              </a:spcBef>
              <a:spcAft>
                <a:spcPts val="0"/>
              </a:spcAft>
              <a:buNone/>
            </a:pPr>
            <a:r>
              <a:t/>
            </a:r>
            <a:endParaRPr sz="1640"/>
          </a:p>
          <a:p>
            <a:pPr indent="0" lvl="0" marL="0" rtl="0" algn="l">
              <a:spcBef>
                <a:spcPts val="0"/>
              </a:spcBef>
              <a:spcAft>
                <a:spcPts val="0"/>
              </a:spcAft>
              <a:buSzPts val="990"/>
              <a:buNone/>
            </a:pPr>
            <a:r>
              <a:t/>
            </a:r>
            <a:endParaRPr sz="1640"/>
          </a:p>
        </p:txBody>
      </p:sp>
      <p:sp>
        <p:nvSpPr>
          <p:cNvPr id="151" name="Google Shape;151;p19"/>
          <p:cNvSpPr txBox="1"/>
          <p:nvPr/>
        </p:nvSpPr>
        <p:spPr>
          <a:xfrm>
            <a:off x="847725" y="1238250"/>
            <a:ext cx="6953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accent1"/>
                </a:solidFill>
                <a:latin typeface="Lato"/>
                <a:ea typeface="Lato"/>
                <a:cs typeface="Lato"/>
                <a:sym typeface="Lato"/>
              </a:rPr>
              <a:t>Technique Used:                                                                                                                                                                          </a:t>
            </a:r>
            <a:endParaRPr b="1" sz="1300">
              <a:solidFill>
                <a:schemeClr val="accent1"/>
              </a:solidFill>
              <a:latin typeface="Lato"/>
              <a:ea typeface="Lato"/>
              <a:cs typeface="Lato"/>
              <a:sym typeface="Lato"/>
            </a:endParaRPr>
          </a:p>
        </p:txBody>
      </p:sp>
      <p:sp>
        <p:nvSpPr>
          <p:cNvPr id="152" name="Google Shape;152;p19"/>
          <p:cNvSpPr txBox="1"/>
          <p:nvPr/>
        </p:nvSpPr>
        <p:spPr>
          <a:xfrm>
            <a:off x="847725" y="1525400"/>
            <a:ext cx="8063700" cy="10752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lang="en" sz="1300">
                <a:solidFill>
                  <a:schemeClr val="accent1"/>
                </a:solidFill>
                <a:latin typeface="Lato"/>
                <a:ea typeface="Lato"/>
                <a:cs typeface="Lato"/>
                <a:sym typeface="Lato"/>
              </a:rPr>
              <a:t>LEFT JOIN: Returns all records from the left table and matched records from the right table, with                                  NULLs for non-matching rows.                                                                                                                                                 WHERE: Filters records based on specified conditions.                                                                                                           IS NULL: Checks for NULL values in a column</a:t>
            </a:r>
            <a:endParaRPr sz="1300">
              <a:solidFill>
                <a:schemeClr val="accent1"/>
              </a:solidFill>
              <a:latin typeface="Lato"/>
              <a:ea typeface="Lato"/>
              <a:cs typeface="Lato"/>
              <a:sym typeface="Lato"/>
            </a:endParaRPr>
          </a:p>
        </p:txBody>
      </p:sp>
      <p:sp>
        <p:nvSpPr>
          <p:cNvPr id="153" name="Google Shape;153;p19"/>
          <p:cNvSpPr txBox="1"/>
          <p:nvPr/>
        </p:nvSpPr>
        <p:spPr>
          <a:xfrm>
            <a:off x="847725" y="2498625"/>
            <a:ext cx="6953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accent1"/>
                </a:solidFill>
                <a:latin typeface="Lato"/>
                <a:ea typeface="Lato"/>
                <a:cs typeface="Lato"/>
                <a:sym typeface="Lato"/>
              </a:rPr>
              <a:t>Results:</a:t>
            </a:r>
            <a:endParaRPr b="1" sz="1300">
              <a:solidFill>
                <a:schemeClr val="accent1"/>
              </a:solidFill>
              <a:latin typeface="Lato"/>
              <a:ea typeface="Lato"/>
              <a:cs typeface="Lato"/>
              <a:sym typeface="Lato"/>
            </a:endParaRPr>
          </a:p>
        </p:txBody>
      </p:sp>
      <p:sp>
        <p:nvSpPr>
          <p:cNvPr id="154" name="Google Shape;154;p19"/>
          <p:cNvSpPr txBox="1"/>
          <p:nvPr/>
        </p:nvSpPr>
        <p:spPr>
          <a:xfrm>
            <a:off x="847725" y="2698375"/>
            <a:ext cx="8164500" cy="845100"/>
          </a:xfrm>
          <a:prstGeom prst="rect">
            <a:avLst/>
          </a:prstGeom>
          <a:noFill/>
          <a:ln>
            <a:noFill/>
          </a:ln>
        </p:spPr>
        <p:txBody>
          <a:bodyPr anchorCtr="0" anchor="t" bIns="91425" lIns="91425" spcFirstLastPara="1" rIns="91425" wrap="square" tIns="91425">
            <a:spAutoFit/>
          </a:bodyPr>
          <a:lstStyle/>
          <a:p>
            <a:pPr indent="457200" lvl="0" marL="0" rtl="0" algn="l">
              <a:lnSpc>
                <a:spcPct val="115000"/>
              </a:lnSpc>
              <a:spcBef>
                <a:spcPts val="1200"/>
              </a:spcBef>
              <a:spcAft>
                <a:spcPts val="1200"/>
              </a:spcAft>
              <a:buNone/>
            </a:pPr>
            <a:r>
              <a:rPr lang="en" sz="1300">
                <a:solidFill>
                  <a:schemeClr val="accent1"/>
                </a:solidFill>
                <a:latin typeface="Lato"/>
                <a:ea typeface="Lato"/>
                <a:cs typeface="Lato"/>
                <a:sym typeface="Lato"/>
              </a:rPr>
              <a:t>We identified 3,379 inactive customers, mostly from the USA and Australia, suggesting dissatisfaction or loyalty to competitors. This represents  one-fourth of our customer                                                                                               base and needs immediate attention  needs immediate atten</a:t>
            </a:r>
            <a:r>
              <a:rPr lang="en" sz="1300">
                <a:solidFill>
                  <a:schemeClr val="accent1"/>
                </a:solidFill>
                <a:latin typeface="Lato"/>
                <a:ea typeface="Lato"/>
                <a:cs typeface="Lato"/>
                <a:sym typeface="Lato"/>
              </a:rPr>
              <a:t>tion.</a:t>
            </a:r>
            <a:endParaRPr sz="1300">
              <a:solidFill>
                <a:schemeClr val="accent1"/>
              </a:solidFill>
              <a:latin typeface="Lato"/>
              <a:ea typeface="Lato"/>
              <a:cs typeface="Lato"/>
              <a:sym typeface="Lato"/>
            </a:endParaRPr>
          </a:p>
        </p:txBody>
      </p:sp>
      <p:sp>
        <p:nvSpPr>
          <p:cNvPr id="155" name="Google Shape;155;p19"/>
          <p:cNvSpPr txBox="1"/>
          <p:nvPr/>
        </p:nvSpPr>
        <p:spPr>
          <a:xfrm>
            <a:off x="-1285875" y="3413025"/>
            <a:ext cx="6953400" cy="3849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b="1" lang="en" sz="1300">
                <a:solidFill>
                  <a:schemeClr val="accent1"/>
                </a:solidFill>
                <a:latin typeface="Lato"/>
                <a:ea typeface="Lato"/>
                <a:cs typeface="Lato"/>
                <a:sym typeface="Lato"/>
              </a:rPr>
              <a:t>			         Discussion:</a:t>
            </a:r>
            <a:endParaRPr b="1" sz="1300">
              <a:solidFill>
                <a:schemeClr val="accent1"/>
              </a:solidFill>
              <a:latin typeface="Lato"/>
              <a:ea typeface="Lato"/>
              <a:cs typeface="Lato"/>
              <a:sym typeface="Lato"/>
            </a:endParaRPr>
          </a:p>
        </p:txBody>
      </p:sp>
      <p:sp>
        <p:nvSpPr>
          <p:cNvPr id="156" name="Google Shape;156;p19"/>
          <p:cNvSpPr txBox="1"/>
          <p:nvPr/>
        </p:nvSpPr>
        <p:spPr>
          <a:xfrm>
            <a:off x="-1285875" y="3688975"/>
            <a:ext cx="8012100" cy="1305300"/>
          </a:xfrm>
          <a:prstGeom prst="rect">
            <a:avLst/>
          </a:prstGeom>
          <a:noFill/>
          <a:ln>
            <a:noFill/>
          </a:ln>
        </p:spPr>
        <p:txBody>
          <a:bodyPr anchorCtr="0" anchor="t" bIns="91425" lIns="91425" spcFirstLastPara="1" rIns="91425" wrap="square" tIns="91425">
            <a:spAutoFit/>
          </a:bodyPr>
          <a:lstStyle/>
          <a:p>
            <a:pPr indent="457200" lvl="0" marL="2286000" rtl="0" algn="l">
              <a:lnSpc>
                <a:spcPct val="115000"/>
              </a:lnSpc>
              <a:spcBef>
                <a:spcPts val="0"/>
              </a:spcBef>
              <a:spcAft>
                <a:spcPts val="1200"/>
              </a:spcAft>
              <a:buNone/>
            </a:pPr>
            <a:r>
              <a:rPr lang="en" sz="1300">
                <a:solidFill>
                  <a:schemeClr val="accent1"/>
                </a:solidFill>
                <a:latin typeface="Lato"/>
                <a:ea typeface="Lato"/>
                <a:cs typeface="Lato"/>
                <a:sym typeface="Lato"/>
              </a:rPr>
              <a:t>We need to to take some specific actions like                                     1:Re-engagement Campaigns                                                                                                2:Competitor Analysis                                                                                                                                                                  3:Geographic Focus                                                                                                                                                                4:Personalized Communication</a:t>
            </a:r>
            <a:endParaRPr sz="1300">
              <a:solidFill>
                <a:schemeClr val="accent1"/>
              </a:solidFill>
              <a:latin typeface="Lato"/>
              <a:ea typeface="Lato"/>
              <a:cs typeface="Lato"/>
              <a:sym typeface="Lato"/>
            </a:endParaRPr>
          </a:p>
        </p:txBody>
      </p:sp>
      <p:pic>
        <p:nvPicPr>
          <p:cNvPr id="157" name="Google Shape;157;p19"/>
          <p:cNvPicPr preferRelativeResize="0"/>
          <p:nvPr/>
        </p:nvPicPr>
        <p:blipFill>
          <a:blip r:embed="rId3">
            <a:alphaModFix/>
          </a:blip>
          <a:stretch>
            <a:fillRect/>
          </a:stretch>
        </p:blipFill>
        <p:spPr>
          <a:xfrm>
            <a:off x="6085000" y="3077875"/>
            <a:ext cx="3058999" cy="2065625"/>
          </a:xfrm>
          <a:prstGeom prst="rect">
            <a:avLst/>
          </a:prstGeom>
          <a:noFill/>
          <a:ln>
            <a:noFill/>
          </a:ln>
        </p:spPr>
      </p:pic>
      <p:pic>
        <p:nvPicPr>
          <p:cNvPr id="158" name="Google Shape;158;p19"/>
          <p:cNvPicPr preferRelativeResize="0"/>
          <p:nvPr/>
        </p:nvPicPr>
        <p:blipFill>
          <a:blip r:embed="rId4">
            <a:alphaModFix/>
          </a:blip>
          <a:stretch>
            <a:fillRect/>
          </a:stretch>
        </p:blipFill>
        <p:spPr>
          <a:xfrm>
            <a:off x="5788100" y="3077875"/>
            <a:ext cx="3355900" cy="2131450"/>
          </a:xfrm>
          <a:prstGeom prst="rect">
            <a:avLst/>
          </a:prstGeom>
          <a:noFill/>
          <a:ln>
            <a:noFill/>
          </a:ln>
        </p:spPr>
      </p:pic>
      <p:pic>
        <p:nvPicPr>
          <p:cNvPr id="159" name="Google Shape;159;p19"/>
          <p:cNvPicPr preferRelativeResize="0"/>
          <p:nvPr/>
        </p:nvPicPr>
        <p:blipFill>
          <a:blip r:embed="rId5">
            <a:alphaModFix/>
          </a:blip>
          <a:stretch>
            <a:fillRect/>
          </a:stretch>
        </p:blipFill>
        <p:spPr>
          <a:xfrm>
            <a:off x="5788100" y="3077875"/>
            <a:ext cx="3355900" cy="21314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0"/>
          <p:cNvSpPr txBox="1"/>
          <p:nvPr>
            <p:ph type="title"/>
          </p:nvPr>
        </p:nvSpPr>
        <p:spPr>
          <a:xfrm>
            <a:off x="729450" y="6042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1640"/>
              <a:t>Sales Spectrum: Color Performance</a:t>
            </a:r>
            <a:endParaRPr sz="1640"/>
          </a:p>
        </p:txBody>
      </p:sp>
      <p:sp>
        <p:nvSpPr>
          <p:cNvPr id="165" name="Google Shape;165;p20"/>
          <p:cNvSpPr txBox="1"/>
          <p:nvPr/>
        </p:nvSpPr>
        <p:spPr>
          <a:xfrm>
            <a:off x="847725" y="1238250"/>
            <a:ext cx="6953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accent1"/>
                </a:solidFill>
                <a:latin typeface="Lato"/>
                <a:ea typeface="Lato"/>
                <a:cs typeface="Lato"/>
                <a:sym typeface="Lato"/>
              </a:rPr>
              <a:t>Technique Used:                                                                                                                                                                          </a:t>
            </a:r>
            <a:endParaRPr b="1" sz="1300">
              <a:solidFill>
                <a:schemeClr val="accent1"/>
              </a:solidFill>
              <a:latin typeface="Lato"/>
              <a:ea typeface="Lato"/>
              <a:cs typeface="Lato"/>
              <a:sym typeface="Lato"/>
            </a:endParaRPr>
          </a:p>
        </p:txBody>
      </p:sp>
      <p:sp>
        <p:nvSpPr>
          <p:cNvPr id="166" name="Google Shape;166;p20"/>
          <p:cNvSpPr txBox="1"/>
          <p:nvPr/>
        </p:nvSpPr>
        <p:spPr>
          <a:xfrm>
            <a:off x="847725" y="2270025"/>
            <a:ext cx="6953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accent1"/>
                </a:solidFill>
                <a:latin typeface="Lato"/>
                <a:ea typeface="Lato"/>
                <a:cs typeface="Lato"/>
                <a:sym typeface="Lato"/>
              </a:rPr>
              <a:t>Results:</a:t>
            </a:r>
            <a:endParaRPr b="1" sz="1300">
              <a:solidFill>
                <a:schemeClr val="accent1"/>
              </a:solidFill>
              <a:latin typeface="Lato"/>
              <a:ea typeface="Lato"/>
              <a:cs typeface="Lato"/>
              <a:sym typeface="Lato"/>
            </a:endParaRPr>
          </a:p>
        </p:txBody>
      </p:sp>
      <p:sp>
        <p:nvSpPr>
          <p:cNvPr id="167" name="Google Shape;167;p20"/>
          <p:cNvSpPr txBox="1"/>
          <p:nvPr/>
        </p:nvSpPr>
        <p:spPr>
          <a:xfrm>
            <a:off x="847725" y="2469775"/>
            <a:ext cx="8164500" cy="845100"/>
          </a:xfrm>
          <a:prstGeom prst="rect">
            <a:avLst/>
          </a:prstGeom>
          <a:noFill/>
          <a:ln>
            <a:noFill/>
          </a:ln>
        </p:spPr>
        <p:txBody>
          <a:bodyPr anchorCtr="0" anchor="t" bIns="91425" lIns="91425" spcFirstLastPara="1" rIns="91425" wrap="square" tIns="91425">
            <a:spAutoFit/>
          </a:bodyPr>
          <a:lstStyle/>
          <a:p>
            <a:pPr indent="457200" lvl="0" marL="0" rtl="0" algn="l">
              <a:lnSpc>
                <a:spcPct val="115000"/>
              </a:lnSpc>
              <a:spcBef>
                <a:spcPts val="1200"/>
              </a:spcBef>
              <a:spcAft>
                <a:spcPts val="1200"/>
              </a:spcAft>
              <a:buNone/>
            </a:pPr>
            <a:r>
              <a:rPr lang="en" sz="1300">
                <a:solidFill>
                  <a:schemeClr val="accent1"/>
                </a:solidFill>
                <a:latin typeface="Lato"/>
                <a:ea typeface="Lato"/>
                <a:cs typeface="Lato"/>
                <a:sym typeface="Lato"/>
              </a:rPr>
              <a:t>Top-selling products are black, followed by grey and white, indicating customers may be unaware of other color options or prefer neutral tones. This insight helps us manage inventory and promotions for paint and </a:t>
            </a:r>
            <a:r>
              <a:rPr lang="en" sz="1300">
                <a:solidFill>
                  <a:schemeClr val="accent1"/>
                </a:solidFill>
                <a:latin typeface="Lato"/>
                <a:ea typeface="Lato"/>
                <a:cs typeface="Lato"/>
                <a:sym typeface="Lato"/>
              </a:rPr>
              <a:t>color-based products more effectively.</a:t>
            </a:r>
            <a:endParaRPr sz="1300">
              <a:solidFill>
                <a:schemeClr val="accent1"/>
              </a:solidFill>
              <a:latin typeface="Lato"/>
              <a:ea typeface="Lato"/>
              <a:cs typeface="Lato"/>
              <a:sym typeface="Lato"/>
            </a:endParaRPr>
          </a:p>
        </p:txBody>
      </p:sp>
      <p:sp>
        <p:nvSpPr>
          <p:cNvPr id="168" name="Google Shape;168;p20"/>
          <p:cNvSpPr txBox="1"/>
          <p:nvPr/>
        </p:nvSpPr>
        <p:spPr>
          <a:xfrm>
            <a:off x="1000125" y="3413025"/>
            <a:ext cx="6953400" cy="3849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b="1" lang="en" sz="1300">
                <a:solidFill>
                  <a:schemeClr val="accent1"/>
                </a:solidFill>
                <a:latin typeface="Lato"/>
                <a:ea typeface="Lato"/>
                <a:cs typeface="Lato"/>
                <a:sym typeface="Lato"/>
              </a:rPr>
              <a:t>			         Discussion:</a:t>
            </a:r>
            <a:endParaRPr b="1" sz="1300">
              <a:solidFill>
                <a:schemeClr val="accent1"/>
              </a:solidFill>
              <a:latin typeface="Lato"/>
              <a:ea typeface="Lato"/>
              <a:cs typeface="Lato"/>
              <a:sym typeface="Lato"/>
            </a:endParaRPr>
          </a:p>
        </p:txBody>
      </p:sp>
      <p:sp>
        <p:nvSpPr>
          <p:cNvPr id="169" name="Google Shape;169;p20"/>
          <p:cNvSpPr txBox="1"/>
          <p:nvPr/>
        </p:nvSpPr>
        <p:spPr>
          <a:xfrm>
            <a:off x="1000125" y="3688975"/>
            <a:ext cx="8012100" cy="1075200"/>
          </a:xfrm>
          <a:prstGeom prst="rect">
            <a:avLst/>
          </a:prstGeom>
          <a:noFill/>
          <a:ln>
            <a:noFill/>
          </a:ln>
        </p:spPr>
        <p:txBody>
          <a:bodyPr anchorCtr="0" anchor="t" bIns="91425" lIns="91425" spcFirstLastPara="1" rIns="91425" wrap="square" tIns="91425">
            <a:spAutoFit/>
          </a:bodyPr>
          <a:lstStyle/>
          <a:p>
            <a:pPr indent="457200" lvl="0" marL="2286000" rtl="0" algn="l">
              <a:lnSpc>
                <a:spcPct val="115000"/>
              </a:lnSpc>
              <a:spcBef>
                <a:spcPts val="0"/>
              </a:spcBef>
              <a:spcAft>
                <a:spcPts val="1200"/>
              </a:spcAft>
              <a:buNone/>
            </a:pPr>
            <a:r>
              <a:rPr lang="en" sz="1300">
                <a:solidFill>
                  <a:schemeClr val="accent1"/>
                </a:solidFill>
                <a:latin typeface="Lato"/>
                <a:ea typeface="Lato"/>
                <a:cs typeface="Lato"/>
                <a:sym typeface="Lato"/>
              </a:rPr>
              <a:t>We need to to take some specific actions like                                     1:</a:t>
            </a:r>
            <a:r>
              <a:rPr lang="en" sz="1300">
                <a:solidFill>
                  <a:schemeClr val="accent1"/>
                </a:solidFill>
                <a:latin typeface="Lato"/>
                <a:ea typeface="Lato"/>
                <a:cs typeface="Lato"/>
                <a:sym typeface="Lato"/>
              </a:rPr>
              <a:t>Inventory Management(Increase stock of popular color products)                                                                                               </a:t>
            </a:r>
            <a:r>
              <a:rPr lang="en" sz="1300">
                <a:solidFill>
                  <a:schemeClr val="accent1"/>
                </a:solidFill>
                <a:latin typeface="Lato"/>
                <a:ea typeface="Lato"/>
                <a:cs typeface="Lato"/>
                <a:sym typeface="Lato"/>
              </a:rPr>
              <a:t> 2:</a:t>
            </a:r>
            <a:r>
              <a:rPr lang="en" sz="1300">
                <a:solidFill>
                  <a:schemeClr val="accent1"/>
                </a:solidFill>
                <a:latin typeface="Lato"/>
                <a:ea typeface="Lato"/>
                <a:cs typeface="Lato"/>
                <a:sym typeface="Lato"/>
              </a:rPr>
              <a:t>Customer Awareness(about  variety of color options available)</a:t>
            </a:r>
            <a:r>
              <a:rPr lang="en" sz="1300">
                <a:solidFill>
                  <a:schemeClr val="accent1"/>
                </a:solidFill>
                <a:latin typeface="Lato"/>
                <a:ea typeface="Lato"/>
                <a:cs typeface="Lato"/>
                <a:sym typeface="Lato"/>
              </a:rPr>
              <a:t>                                                                                                                                                                  3:</a:t>
            </a:r>
            <a:r>
              <a:rPr lang="en" sz="1300">
                <a:solidFill>
                  <a:schemeClr val="accent1"/>
                </a:solidFill>
                <a:latin typeface="Lato"/>
                <a:ea typeface="Lato"/>
                <a:cs typeface="Lato"/>
                <a:sym typeface="Lato"/>
              </a:rPr>
              <a:t>Product Development(new shades or variations of popular colors)</a:t>
            </a:r>
            <a:r>
              <a:rPr lang="en" sz="1300">
                <a:solidFill>
                  <a:schemeClr val="accent1"/>
                </a:solidFill>
                <a:latin typeface="Lato"/>
                <a:ea typeface="Lato"/>
                <a:cs typeface="Lato"/>
                <a:sym typeface="Lato"/>
              </a:rPr>
              <a:t>                                                                                                                                                                </a:t>
            </a:r>
            <a:endParaRPr sz="1300">
              <a:solidFill>
                <a:schemeClr val="accent1"/>
              </a:solidFill>
              <a:latin typeface="Lato"/>
              <a:ea typeface="Lato"/>
              <a:cs typeface="Lato"/>
              <a:sym typeface="Lato"/>
            </a:endParaRPr>
          </a:p>
        </p:txBody>
      </p:sp>
      <p:sp>
        <p:nvSpPr>
          <p:cNvPr id="170" name="Google Shape;170;p20"/>
          <p:cNvSpPr txBox="1"/>
          <p:nvPr/>
        </p:nvSpPr>
        <p:spPr>
          <a:xfrm>
            <a:off x="847725" y="1525400"/>
            <a:ext cx="6953400" cy="8451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lang="en" sz="1300">
                <a:solidFill>
                  <a:schemeClr val="accent1"/>
                </a:solidFill>
                <a:latin typeface="Lato"/>
                <a:ea typeface="Lato"/>
                <a:cs typeface="Lato"/>
                <a:sym typeface="Lato"/>
              </a:rPr>
              <a:t>JOIN : In SQL it combines rows from two or more tables based on a related column.</a:t>
            </a:r>
            <a:r>
              <a:rPr lang="en" sz="1300">
                <a:solidFill>
                  <a:schemeClr val="accent1"/>
                </a:solidFill>
                <a:latin typeface="Lato"/>
                <a:ea typeface="Lato"/>
                <a:cs typeface="Lato"/>
                <a:sym typeface="Lato"/>
              </a:rPr>
              <a:t> GROUP BY: Groups the data by a specific column (color in this case).                                                                                                        ORDER BY: Orders the results by a specified column.</a:t>
            </a:r>
            <a:endParaRPr sz="1300">
              <a:solidFill>
                <a:schemeClr val="accent1"/>
              </a:solidFill>
              <a:latin typeface="Lato"/>
              <a:ea typeface="Lato"/>
              <a:cs typeface="Lato"/>
              <a:sym typeface="Lato"/>
            </a:endParaRPr>
          </a:p>
        </p:txBody>
      </p:sp>
      <p:pic>
        <p:nvPicPr>
          <p:cNvPr id="171" name="Google Shape;171;p20"/>
          <p:cNvPicPr preferRelativeResize="0"/>
          <p:nvPr/>
        </p:nvPicPr>
        <p:blipFill>
          <a:blip r:embed="rId3">
            <a:alphaModFix/>
          </a:blip>
          <a:stretch>
            <a:fillRect/>
          </a:stretch>
        </p:blipFill>
        <p:spPr>
          <a:xfrm>
            <a:off x="1800" y="3413025"/>
            <a:ext cx="3076402" cy="17304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1"/>
          <p:cNvSpPr txBox="1"/>
          <p:nvPr>
            <p:ph type="title"/>
          </p:nvPr>
        </p:nvSpPr>
        <p:spPr>
          <a:xfrm>
            <a:off x="729450" y="6042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40"/>
              <a:t>Stores Without Corresponding Sales Records</a:t>
            </a:r>
            <a:endParaRPr sz="1640"/>
          </a:p>
        </p:txBody>
      </p:sp>
      <p:sp>
        <p:nvSpPr>
          <p:cNvPr id="177" name="Google Shape;177;p21"/>
          <p:cNvSpPr txBox="1"/>
          <p:nvPr/>
        </p:nvSpPr>
        <p:spPr>
          <a:xfrm>
            <a:off x="847725" y="1238250"/>
            <a:ext cx="6953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accent1"/>
                </a:solidFill>
                <a:latin typeface="Lato"/>
                <a:ea typeface="Lato"/>
                <a:cs typeface="Lato"/>
                <a:sym typeface="Lato"/>
              </a:rPr>
              <a:t>Technique Used:                                                                                                                                                                          </a:t>
            </a:r>
            <a:endParaRPr b="1" sz="1300">
              <a:solidFill>
                <a:schemeClr val="accent1"/>
              </a:solidFill>
              <a:latin typeface="Lato"/>
              <a:ea typeface="Lato"/>
              <a:cs typeface="Lato"/>
              <a:sym typeface="Lato"/>
            </a:endParaRPr>
          </a:p>
        </p:txBody>
      </p:sp>
      <p:sp>
        <p:nvSpPr>
          <p:cNvPr id="178" name="Google Shape;178;p21"/>
          <p:cNvSpPr txBox="1"/>
          <p:nvPr/>
        </p:nvSpPr>
        <p:spPr>
          <a:xfrm>
            <a:off x="847725" y="1525400"/>
            <a:ext cx="8063700" cy="10752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lang="en" sz="1300">
                <a:solidFill>
                  <a:schemeClr val="accent1"/>
                </a:solidFill>
                <a:latin typeface="Lato"/>
                <a:ea typeface="Lato"/>
                <a:cs typeface="Lato"/>
                <a:sym typeface="Lato"/>
              </a:rPr>
              <a:t>LEFT JOIN: Returns all records from the left table and matched records from the right table, with                                  NULLs for non-matching rows.                                                                                                                                                 WHERE: Filters records based on specified conditions.                                                                                                           IS NULL: Checks for NULL values in a column</a:t>
            </a:r>
            <a:endParaRPr sz="1300">
              <a:solidFill>
                <a:schemeClr val="accent1"/>
              </a:solidFill>
              <a:latin typeface="Lato"/>
              <a:ea typeface="Lato"/>
              <a:cs typeface="Lato"/>
              <a:sym typeface="Lato"/>
            </a:endParaRPr>
          </a:p>
        </p:txBody>
      </p:sp>
      <p:sp>
        <p:nvSpPr>
          <p:cNvPr id="179" name="Google Shape;179;p21"/>
          <p:cNvSpPr txBox="1"/>
          <p:nvPr/>
        </p:nvSpPr>
        <p:spPr>
          <a:xfrm>
            <a:off x="847725" y="2498625"/>
            <a:ext cx="6953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accent1"/>
                </a:solidFill>
                <a:latin typeface="Lato"/>
                <a:ea typeface="Lato"/>
                <a:cs typeface="Lato"/>
                <a:sym typeface="Lato"/>
              </a:rPr>
              <a:t>Results:</a:t>
            </a:r>
            <a:endParaRPr b="1" sz="1300">
              <a:solidFill>
                <a:schemeClr val="accent1"/>
              </a:solidFill>
              <a:latin typeface="Lato"/>
              <a:ea typeface="Lato"/>
              <a:cs typeface="Lato"/>
              <a:sym typeface="Lato"/>
            </a:endParaRPr>
          </a:p>
        </p:txBody>
      </p:sp>
      <p:sp>
        <p:nvSpPr>
          <p:cNvPr id="180" name="Google Shape;180;p21"/>
          <p:cNvSpPr txBox="1"/>
          <p:nvPr/>
        </p:nvSpPr>
        <p:spPr>
          <a:xfrm>
            <a:off x="847725" y="2698375"/>
            <a:ext cx="8164500" cy="845100"/>
          </a:xfrm>
          <a:prstGeom prst="rect">
            <a:avLst/>
          </a:prstGeom>
          <a:noFill/>
          <a:ln>
            <a:noFill/>
          </a:ln>
        </p:spPr>
        <p:txBody>
          <a:bodyPr anchorCtr="0" anchor="t" bIns="91425" lIns="91425" spcFirstLastPara="1" rIns="91425" wrap="square" tIns="91425">
            <a:spAutoFit/>
          </a:bodyPr>
          <a:lstStyle/>
          <a:p>
            <a:pPr indent="457200" lvl="0" marL="0" rtl="0" algn="l">
              <a:lnSpc>
                <a:spcPct val="115000"/>
              </a:lnSpc>
              <a:spcBef>
                <a:spcPts val="1200"/>
              </a:spcBef>
              <a:spcAft>
                <a:spcPts val="1200"/>
              </a:spcAft>
              <a:buNone/>
            </a:pPr>
            <a:r>
              <a:rPr lang="en" sz="1300">
                <a:solidFill>
                  <a:schemeClr val="accent1"/>
                </a:solidFill>
                <a:latin typeface="Lato"/>
                <a:ea typeface="Lato"/>
                <a:cs typeface="Lato"/>
                <a:sym typeface="Lato"/>
              </a:rPr>
              <a:t>Some stores show zero sales during the given period, likely due to either data entry issues or closures. These stores, opened 4 to 10 years ago, complicate drawing fixed                                                                                                             insights. Nonetheless, they still require attention.</a:t>
            </a:r>
            <a:endParaRPr sz="1300">
              <a:solidFill>
                <a:schemeClr val="accent1"/>
              </a:solidFill>
              <a:latin typeface="Lato"/>
              <a:ea typeface="Lato"/>
              <a:cs typeface="Lato"/>
              <a:sym typeface="Lato"/>
            </a:endParaRPr>
          </a:p>
        </p:txBody>
      </p:sp>
      <p:sp>
        <p:nvSpPr>
          <p:cNvPr id="181" name="Google Shape;181;p21"/>
          <p:cNvSpPr txBox="1"/>
          <p:nvPr/>
        </p:nvSpPr>
        <p:spPr>
          <a:xfrm>
            <a:off x="-1285875" y="3413025"/>
            <a:ext cx="6953400" cy="3849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200"/>
              </a:spcAft>
              <a:buNone/>
            </a:pPr>
            <a:r>
              <a:rPr b="1" lang="en" sz="1300">
                <a:solidFill>
                  <a:schemeClr val="accent1"/>
                </a:solidFill>
                <a:latin typeface="Lato"/>
                <a:ea typeface="Lato"/>
                <a:cs typeface="Lato"/>
                <a:sym typeface="Lato"/>
              </a:rPr>
              <a:t>			         Discussion:</a:t>
            </a:r>
            <a:endParaRPr b="1" sz="1300">
              <a:solidFill>
                <a:schemeClr val="accent1"/>
              </a:solidFill>
              <a:latin typeface="Lato"/>
              <a:ea typeface="Lato"/>
              <a:cs typeface="Lato"/>
              <a:sym typeface="Lato"/>
            </a:endParaRPr>
          </a:p>
        </p:txBody>
      </p:sp>
      <p:sp>
        <p:nvSpPr>
          <p:cNvPr id="182" name="Google Shape;182;p21"/>
          <p:cNvSpPr txBox="1"/>
          <p:nvPr/>
        </p:nvSpPr>
        <p:spPr>
          <a:xfrm>
            <a:off x="-1285875" y="3688975"/>
            <a:ext cx="7115700" cy="1305300"/>
          </a:xfrm>
          <a:prstGeom prst="rect">
            <a:avLst/>
          </a:prstGeom>
          <a:noFill/>
          <a:ln>
            <a:noFill/>
          </a:ln>
        </p:spPr>
        <p:txBody>
          <a:bodyPr anchorCtr="0" anchor="t" bIns="91425" lIns="91425" spcFirstLastPara="1" rIns="91425" wrap="square" tIns="91425">
            <a:spAutoFit/>
          </a:bodyPr>
          <a:lstStyle/>
          <a:p>
            <a:pPr indent="457200" lvl="0" marL="2286000" rtl="0" algn="l">
              <a:lnSpc>
                <a:spcPct val="115000"/>
              </a:lnSpc>
              <a:spcBef>
                <a:spcPts val="0"/>
              </a:spcBef>
              <a:spcAft>
                <a:spcPts val="1200"/>
              </a:spcAft>
              <a:buNone/>
            </a:pPr>
            <a:r>
              <a:rPr lang="en" sz="1300">
                <a:solidFill>
                  <a:schemeClr val="accent1"/>
                </a:solidFill>
                <a:latin typeface="Lato"/>
                <a:ea typeface="Lato"/>
                <a:cs typeface="Lato"/>
                <a:sym typeface="Lato"/>
              </a:rPr>
              <a:t>We need to to take some specific actions like                                                    1:</a:t>
            </a:r>
            <a:r>
              <a:rPr lang="en" sz="1300">
                <a:solidFill>
                  <a:schemeClr val="accent1"/>
                </a:solidFill>
                <a:latin typeface="Lato"/>
                <a:ea typeface="Lato"/>
                <a:cs typeface="Lato"/>
                <a:sym typeface="Lato"/>
              </a:rPr>
              <a:t>Data Verification(about data entry issues)</a:t>
            </a:r>
            <a:r>
              <a:rPr lang="en" sz="1300">
                <a:solidFill>
                  <a:schemeClr val="accent1"/>
                </a:solidFill>
                <a:latin typeface="Lato"/>
                <a:ea typeface="Lato"/>
                <a:cs typeface="Lato"/>
                <a:sym typeface="Lato"/>
              </a:rPr>
              <a:t>                                                                                                2:</a:t>
            </a:r>
            <a:r>
              <a:rPr lang="en" sz="1300">
                <a:solidFill>
                  <a:schemeClr val="accent1"/>
                </a:solidFill>
                <a:latin typeface="Lato"/>
                <a:ea typeface="Lato"/>
                <a:cs typeface="Lato"/>
                <a:sym typeface="Lato"/>
              </a:rPr>
              <a:t>Store Status Check(still operational or have been closed)</a:t>
            </a:r>
            <a:r>
              <a:rPr lang="en" sz="1300">
                <a:solidFill>
                  <a:schemeClr val="accent1"/>
                </a:solidFill>
                <a:latin typeface="Lato"/>
                <a:ea typeface="Lato"/>
                <a:cs typeface="Lato"/>
                <a:sym typeface="Lato"/>
              </a:rPr>
              <a:t>                                                                                                                                                                  3:</a:t>
            </a:r>
            <a:r>
              <a:rPr lang="en" sz="1300">
                <a:solidFill>
                  <a:schemeClr val="accent1"/>
                </a:solidFill>
                <a:latin typeface="Lato"/>
                <a:ea typeface="Lato"/>
                <a:cs typeface="Lato"/>
                <a:sym typeface="Lato"/>
              </a:rPr>
              <a:t>Historical Analysis( performance trends of these stores)</a:t>
            </a:r>
            <a:r>
              <a:rPr lang="en" sz="1300">
                <a:solidFill>
                  <a:schemeClr val="accent1"/>
                </a:solidFill>
                <a:latin typeface="Lato"/>
                <a:ea typeface="Lato"/>
                <a:cs typeface="Lato"/>
                <a:sym typeface="Lato"/>
              </a:rPr>
              <a:t>                                                                                                                                                                4:</a:t>
            </a:r>
            <a:r>
              <a:rPr lang="en" sz="1300">
                <a:solidFill>
                  <a:schemeClr val="accent1"/>
                </a:solidFill>
                <a:latin typeface="Lato"/>
                <a:ea typeface="Lato"/>
                <a:cs typeface="Lato"/>
                <a:sym typeface="Lato"/>
              </a:rPr>
              <a:t>Strategic Focus( either revive  stores or officially close them)</a:t>
            </a:r>
            <a:endParaRPr sz="1300">
              <a:solidFill>
                <a:schemeClr val="accent1"/>
              </a:solidFill>
              <a:latin typeface="Lato"/>
              <a:ea typeface="Lato"/>
              <a:cs typeface="Lato"/>
              <a:sym typeface="Lato"/>
            </a:endParaRPr>
          </a:p>
        </p:txBody>
      </p:sp>
      <p:pic>
        <p:nvPicPr>
          <p:cNvPr id="183" name="Google Shape;183;p21"/>
          <p:cNvPicPr preferRelativeResize="0"/>
          <p:nvPr/>
        </p:nvPicPr>
        <p:blipFill>
          <a:blip r:embed="rId3">
            <a:alphaModFix/>
          </a:blip>
          <a:stretch>
            <a:fillRect/>
          </a:stretch>
        </p:blipFill>
        <p:spPr>
          <a:xfrm>
            <a:off x="5667525" y="3189402"/>
            <a:ext cx="3476475" cy="195409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